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4" r:id="rId1"/>
  </p:sldMasterIdLst>
  <p:notesMasterIdLst>
    <p:notesMasterId r:id="rId52"/>
  </p:notesMasterIdLst>
  <p:sldIdLst>
    <p:sldId id="526" r:id="rId2"/>
    <p:sldId id="474" r:id="rId3"/>
    <p:sldId id="475" r:id="rId4"/>
    <p:sldId id="439" r:id="rId5"/>
    <p:sldId id="599" r:id="rId6"/>
    <p:sldId id="579" r:id="rId7"/>
    <p:sldId id="580" r:id="rId8"/>
    <p:sldId id="581" r:id="rId9"/>
    <p:sldId id="582" r:id="rId10"/>
    <p:sldId id="583" r:id="rId11"/>
    <p:sldId id="584" r:id="rId12"/>
    <p:sldId id="585" r:id="rId13"/>
    <p:sldId id="453" r:id="rId14"/>
    <p:sldId id="454" r:id="rId15"/>
    <p:sldId id="456" r:id="rId16"/>
    <p:sldId id="592" r:id="rId17"/>
    <p:sldId id="600" r:id="rId18"/>
    <p:sldId id="561" r:id="rId19"/>
    <p:sldId id="562" r:id="rId20"/>
    <p:sldId id="542" r:id="rId21"/>
    <p:sldId id="569" r:id="rId22"/>
    <p:sldId id="571" r:id="rId23"/>
    <p:sldId id="572" r:id="rId24"/>
    <p:sldId id="573" r:id="rId25"/>
    <p:sldId id="597" r:id="rId26"/>
    <p:sldId id="492" r:id="rId27"/>
    <p:sldId id="575" r:id="rId28"/>
    <p:sldId id="544" r:id="rId29"/>
    <p:sldId id="545" r:id="rId30"/>
    <p:sldId id="546" r:id="rId31"/>
    <p:sldId id="610" r:id="rId32"/>
    <p:sldId id="609" r:id="rId33"/>
    <p:sldId id="547" r:id="rId34"/>
    <p:sldId id="548" r:id="rId35"/>
    <p:sldId id="533" r:id="rId36"/>
    <p:sldId id="593" r:id="rId37"/>
    <p:sldId id="594" r:id="rId38"/>
    <p:sldId id="598" r:id="rId39"/>
    <p:sldId id="587" r:id="rId40"/>
    <p:sldId id="568" r:id="rId41"/>
    <p:sldId id="591" r:id="rId42"/>
    <p:sldId id="534" r:id="rId43"/>
    <p:sldId id="536" r:id="rId44"/>
    <p:sldId id="537" r:id="rId45"/>
    <p:sldId id="605" r:id="rId46"/>
    <p:sldId id="608" r:id="rId47"/>
    <p:sldId id="606" r:id="rId48"/>
    <p:sldId id="607" r:id="rId49"/>
    <p:sldId id="602" r:id="rId50"/>
    <p:sldId id="565" r:id="rId51"/>
  </p:sldIdLst>
  <p:sldSz cx="9144000" cy="6858000" type="screen4x3"/>
  <p:notesSz cx="6858000" cy="9144000"/>
  <p:embeddedFontLst>
    <p:embeddedFont>
      <p:font typeface="한컴바탕" panose="020B0600000101010101" charset="2"/>
      <p:regular r:id="rId53"/>
    </p:embeddedFont>
    <p:embeddedFont>
      <p:font typeface="Franklin Gothic Book" panose="020B0503020102020204" pitchFamily="34" charset="0"/>
      <p:regular r:id="rId54"/>
      <p:italic r:id="rId55"/>
    </p:embeddedFont>
    <p:embeddedFont>
      <p:font typeface="맑은 고딕" panose="020B0503020000020004" pitchFamily="50" charset="-127"/>
      <p:regular r:id="rId56"/>
      <p:bold r:id="rId57"/>
    </p:embeddedFont>
    <p:embeddedFont>
      <p:font typeface="Perpetua" panose="02020502060401020303" pitchFamily="18" charset="0"/>
      <p:regular r:id="rId58"/>
      <p:bold r:id="rId59"/>
      <p:italic r:id="rId60"/>
      <p:boldItalic r:id="rId61"/>
    </p:embeddedFont>
    <p:embeddedFont>
      <p:font typeface="함초롬돋움" panose="020B0604000101010101" pitchFamily="50" charset="-127"/>
      <p:regular r:id="rId62"/>
      <p:bold r:id="rId63"/>
    </p:embeddedFont>
    <p:embeddedFont>
      <p:font typeface="나눔바른고딕" panose="020B0600000101010101" charset="-127"/>
      <p:regular r:id="rId64"/>
      <p:bold r:id="rId65"/>
    </p:embeddedFont>
    <p:embeddedFont>
      <p:font typeface="Wingdings 2" panose="05020102010507070707" pitchFamily="18" charset="2"/>
      <p:regular r:id="rId66"/>
    </p:embeddedFont>
    <p:embeddedFont>
      <p:font typeface="나눔고딕" panose="020B0600000101010101" charset="-127"/>
      <p:regular r:id="rId67"/>
      <p:bold r:id="rId68"/>
    </p:embeddedFont>
    <p:embeddedFont>
      <p:font typeface="나눔고딕 ExtraBold" panose="020B0600000101010101" charset="-127"/>
      <p:bold r:id="rId69"/>
    </p:embeddedFont>
    <p:embeddedFont>
      <p:font typeface="함초롬바탕" panose="02030604000101010101" pitchFamily="18" charset="-127"/>
      <p:regular r:id="rId70"/>
      <p:bold r:id="rId7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8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2201" autoAdjust="0"/>
  </p:normalViewPr>
  <p:slideViewPr>
    <p:cSldViewPr snapToGrid="0">
      <p:cViewPr>
        <p:scale>
          <a:sx n="101" d="100"/>
          <a:sy n="101" d="100"/>
        </p:scale>
        <p:origin x="-1914" y="-72"/>
      </p:cViewPr>
      <p:guideLst>
        <p:guide orient="horz" pos="2158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1.fntdata"/><Relationship Id="rId6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font" Target="fonts/font14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font" Target="fonts/font18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7" Type="http://schemas.openxmlformats.org/officeDocument/2006/relationships/slide" Target="slides/slide6.xml"/><Relationship Id="rId71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B0394940-EFD9-40FB-8009-D75F9AC68600}" type="datetime1">
              <a:rPr lang="ko-KR" altLang="en-US"/>
              <a:pPr lvl="0">
                <a:defRPr lang="ko-KR" altLang="en-US"/>
              </a:pPr>
              <a:t>2022-01-03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34ADEEC2-4363-4C2C-AB2D-6CCB1CFF140D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09206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34ADEEC2-4363-4C2C-AB2D-6CCB1CFF140D}" type="slidenum">
              <a:rPr lang="ko-KR" altLang="en-US" smtClean="0"/>
              <a:pPr lvl="0">
                <a:defRPr lang="ko-KR" altLang="en-US"/>
              </a:pPr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00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34ADEEC2-4363-4C2C-AB2D-6CCB1CFF140D}" type="slidenum">
              <a:rPr lang="ko-KR" altLang="en-US" smtClean="0"/>
              <a:pPr lvl="0">
                <a:defRPr lang="ko-KR" altLang="en-US"/>
              </a:pPr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5569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34ADEEC2-4363-4C2C-AB2D-6CCB1CFF140D}" type="slidenum">
              <a:rPr lang="ko-KR" altLang="en-US" smtClean="0"/>
              <a:pPr lvl="0">
                <a:defRPr lang="ko-KR" altLang="en-US"/>
              </a:pPr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2439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34ADEEC2-4363-4C2C-AB2D-6CCB1CFF140D}" type="slidenum">
              <a:rPr lang="ko-KR" altLang="en-US" smtClean="0"/>
              <a:pPr lvl="0">
                <a:defRPr lang="ko-KR" altLang="en-US"/>
              </a:pPr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3392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모서리가 둥근 직사각형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D9F8-D65D-4BA4-B2C2-F0EEF141F911}" type="datetimeFigureOut">
              <a:rPr lang="ko-KR" altLang="en-US" smtClean="0"/>
              <a:pPr/>
              <a:t>2022-01-03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A62F1E5-11CB-43AD-BB9A-E9683741EEC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D9F8-D65D-4BA4-B2C2-F0EEF141F911}" type="datetimeFigureOut">
              <a:rPr lang="ko-KR" altLang="en-US" smtClean="0"/>
              <a:pPr/>
              <a:t>2022-01-03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1E5-11CB-43AD-BB9A-E9683741EE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D9F8-D65D-4BA4-B2C2-F0EEF141F911}" type="datetimeFigureOut">
              <a:rPr lang="ko-KR" altLang="en-US" smtClean="0"/>
              <a:pPr/>
              <a:t>2022-01-03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1E5-11CB-43AD-BB9A-E9683741EE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749" y="-5264"/>
            <a:ext cx="7334732" cy="780768"/>
          </a:xfrm>
        </p:spPr>
        <p:txBody>
          <a:bodyPr>
            <a:normAutofit/>
          </a:bodyPr>
          <a:lstStyle>
            <a:lvl1pPr>
              <a:defRPr lang="en-US" sz="3200" b="1" kern="12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535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D9F8-D65D-4BA4-B2C2-F0EEF141F911}" type="datetimeFigureOut">
              <a:rPr lang="ko-KR" altLang="en-US" smtClean="0"/>
              <a:pPr/>
              <a:t>2022-01-03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1E5-11CB-43AD-BB9A-E9683741EEC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모서리가 둥근 직사각형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D9F8-D65D-4BA4-B2C2-F0EEF141F911}" type="datetimeFigureOut">
              <a:rPr lang="ko-KR" altLang="en-US" smtClean="0"/>
              <a:pPr/>
              <a:t>2022-01-03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A62F1E5-11CB-43AD-BB9A-E9683741EE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D9F8-D65D-4BA4-B2C2-F0EEF141F911}" type="datetimeFigureOut">
              <a:rPr lang="ko-KR" altLang="en-US" smtClean="0"/>
              <a:pPr/>
              <a:t>2022-01-03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1E5-11CB-43AD-BB9A-E9683741EEC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D9F8-D65D-4BA4-B2C2-F0EEF141F911}" type="datetimeFigureOut">
              <a:rPr lang="ko-KR" altLang="en-US" smtClean="0"/>
              <a:pPr/>
              <a:t>2022-01-03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1E5-11CB-43AD-BB9A-E9683741EEC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D9F8-D65D-4BA4-B2C2-F0EEF141F911}" type="datetimeFigureOut">
              <a:rPr lang="ko-KR" altLang="en-US" smtClean="0"/>
              <a:pPr/>
              <a:t>2022-01-03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1E5-11CB-43AD-BB9A-E9683741EE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D9F8-D65D-4BA4-B2C2-F0EEF141F911}" type="datetimeFigureOut">
              <a:rPr lang="ko-KR" altLang="en-US" smtClean="0"/>
              <a:pPr/>
              <a:t>2022-01-03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1E5-11CB-43AD-BB9A-E9683741EE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모서리가 둥근 직사각형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D9F8-D65D-4BA4-B2C2-F0EEF141F911}" type="datetimeFigureOut">
              <a:rPr lang="ko-KR" altLang="en-US" smtClean="0"/>
              <a:pPr/>
              <a:t>2022-01-03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1E5-11CB-43AD-BB9A-E9683741EEC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D9F8-D65D-4BA4-B2C2-F0EEF141F911}" type="datetimeFigureOut">
              <a:rPr lang="ko-KR" altLang="en-US" smtClean="0"/>
              <a:pPr/>
              <a:t>2022-01-03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A62F1E5-11CB-43AD-BB9A-E9683741EEC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모서리가 둥근 직사각형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890D9F8-D65D-4BA4-B2C2-F0EEF141F911}" type="datetimeFigureOut">
              <a:rPr lang="ko-KR" altLang="en-US" smtClean="0"/>
              <a:pPr/>
              <a:t>2022-01-03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A62F1E5-11CB-43AD-BB9A-E9683741EE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1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1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1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1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1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1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87308" y="1839817"/>
            <a:ext cx="8762455" cy="158441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26193" y="2293371"/>
            <a:ext cx="8284683" cy="870332"/>
          </a:xfrm>
        </p:spPr>
        <p:txBody>
          <a:bodyPr>
            <a:noAutofit/>
          </a:bodyPr>
          <a:lstStyle/>
          <a:p>
            <a:r>
              <a:rPr lang="ko-KR" altLang="en-US" sz="3600" b="1" dirty="0">
                <a:solidFill>
                  <a:schemeClr val="bg1"/>
                </a:solidFill>
                <a:latin typeface="+mn-ea"/>
                <a:ea typeface="+mn-ea"/>
              </a:rPr>
              <a:t>                 법 개정에 따른 </a:t>
            </a:r>
            <a:r>
              <a:rPr lang="en-US" altLang="ko-KR" sz="3600" b="1" dirty="0">
                <a:solidFill>
                  <a:schemeClr val="bg1"/>
                </a:solidFill>
                <a:latin typeface="+mn-ea"/>
                <a:ea typeface="+mn-ea"/>
              </a:rPr>
              <a:t/>
            </a:r>
            <a:br>
              <a:rPr lang="en-US" altLang="ko-KR" sz="3600" b="1" dirty="0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 dirty="0">
                <a:solidFill>
                  <a:schemeClr val="bg1"/>
                </a:solidFill>
                <a:latin typeface="+mn-ea"/>
                <a:ea typeface="+mn-ea"/>
              </a:rPr>
              <a:t>   </a:t>
            </a:r>
            <a:r>
              <a:rPr lang="ko-KR" altLang="en-US" sz="3600" b="1" dirty="0">
                <a:solidFill>
                  <a:schemeClr val="bg1"/>
                </a:solidFill>
                <a:latin typeface="+mn-ea"/>
                <a:ea typeface="+mn-ea"/>
              </a:rPr>
              <a:t>어린이집 인사노무의</a:t>
            </a:r>
            <a:r>
              <a:rPr lang="en-US" altLang="ko-KR" sz="36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sz="3600" b="1" dirty="0">
                <a:solidFill>
                  <a:schemeClr val="bg1"/>
                </a:solidFill>
                <a:latin typeface="+mn-ea"/>
                <a:ea typeface="+mn-ea"/>
              </a:rPr>
              <a:t>적용과 실제</a:t>
            </a:r>
          </a:p>
        </p:txBody>
      </p:sp>
      <p:sp>
        <p:nvSpPr>
          <p:cNvPr id="7" name="텍스트 개체 틀 6"/>
          <p:cNvSpPr>
            <a:spLocks noGrp="1"/>
          </p:cNvSpPr>
          <p:nvPr>
            <p:ph type="body" idx="1"/>
          </p:nvPr>
        </p:nvSpPr>
        <p:spPr>
          <a:xfrm>
            <a:off x="2876381" y="4826938"/>
            <a:ext cx="3391238" cy="490536"/>
          </a:xfrm>
        </p:spPr>
        <p:txBody>
          <a:bodyPr>
            <a:noAutofit/>
          </a:bodyPr>
          <a:lstStyle/>
          <a:p>
            <a:r>
              <a:rPr lang="ko-KR" altLang="en-US" sz="3600" b="1" dirty="0">
                <a:solidFill>
                  <a:schemeClr val="tx1"/>
                </a:solidFill>
                <a:latin typeface="+mn-ea"/>
              </a:rPr>
              <a:t>도종원 노무사</a:t>
            </a:r>
            <a:endParaRPr lang="en-US" altLang="ko-KR" sz="3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사각형: 둥근 모서리 3"/>
          <p:cNvSpPr/>
          <p:nvPr/>
        </p:nvSpPr>
        <p:spPr>
          <a:xfrm>
            <a:off x="187308" y="200023"/>
            <a:ext cx="8762455" cy="6448426"/>
          </a:xfrm>
          <a:prstGeom prst="roundRect">
            <a:avLst>
              <a:gd name="adj" fmla="val 5484"/>
            </a:avLst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</p:spTree>
    <p:extLst>
      <p:ext uri="{BB962C8B-B14F-4D97-AF65-F5344CB8AC3E}">
        <p14:creationId xmlns:p14="http://schemas.microsoft.com/office/powerpoint/2010/main" val="4263895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8" t="35081" r="20133" b="14786"/>
          <a:stretch/>
        </p:blipFill>
        <p:spPr bwMode="auto">
          <a:xfrm>
            <a:off x="106680" y="1365161"/>
            <a:ext cx="8930640" cy="433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545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6E8A6E3-EAD5-4C41-B29E-D7EBD4CDE9F6}"/>
              </a:ext>
            </a:extLst>
          </p:cNvPr>
          <p:cNvSpPr txBox="1"/>
          <p:nvPr/>
        </p:nvSpPr>
        <p:spPr>
          <a:xfrm>
            <a:off x="720970" y="712177"/>
            <a:ext cx="8308731" cy="590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b="1" kern="0" spc="0" dirty="0">
                <a:solidFill>
                  <a:srgbClr val="FF0000"/>
                </a:solidFill>
                <a:effectLst/>
                <a:latin typeface="+mn-ea"/>
              </a:rPr>
              <a:t>실무적용</a:t>
            </a:r>
            <a:r>
              <a:rPr lang="ko-KR" altLang="en-US" sz="1400" b="1" kern="0" spc="0" dirty="0">
                <a:solidFill>
                  <a:srgbClr val="FF0000"/>
                </a:solidFill>
                <a:effectLst/>
                <a:latin typeface="+mn-ea"/>
              </a:rPr>
              <a:t> </a:t>
            </a:r>
            <a:endParaRPr lang="en-US" altLang="ko-KR" sz="1400" b="1" kern="0" spc="0" dirty="0">
              <a:solidFill>
                <a:srgbClr val="FF0000"/>
              </a:solidFill>
              <a:effectLst/>
              <a:latin typeface="+mn-ea"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200" b="1" kern="0" spc="0" dirty="0">
              <a:solidFill>
                <a:srgbClr val="FF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b="1" kern="0" spc="0" dirty="0">
                <a:solidFill>
                  <a:srgbClr val="0000FF"/>
                </a:solidFill>
                <a:effectLst/>
                <a:latin typeface="+mn-ea"/>
              </a:rPr>
              <a:t>1</a:t>
            </a:r>
            <a:r>
              <a:rPr lang="ko-KR" altLang="en-US" sz="1600" b="1" kern="0" spc="0" dirty="0">
                <a:solidFill>
                  <a:srgbClr val="0000FF"/>
                </a:solidFill>
                <a:effectLst/>
                <a:latin typeface="+mn-ea"/>
              </a:rPr>
              <a:t>일 </a:t>
            </a:r>
            <a:r>
              <a:rPr lang="en-US" altLang="ko-KR" sz="1600" b="1" kern="0" spc="0" dirty="0">
                <a:solidFill>
                  <a:srgbClr val="0000FF"/>
                </a:solidFill>
                <a:effectLst/>
                <a:latin typeface="+mn-ea"/>
              </a:rPr>
              <a:t>8</a:t>
            </a:r>
            <a:r>
              <a:rPr lang="ko-KR" altLang="en-US" sz="1600" b="1" kern="0" spc="0" dirty="0">
                <a:solidFill>
                  <a:srgbClr val="0000FF"/>
                </a:solidFill>
                <a:effectLst/>
                <a:latin typeface="+mn-ea"/>
              </a:rPr>
              <a:t>시간 </a:t>
            </a:r>
            <a:r>
              <a:rPr lang="en-US" altLang="ko-KR" sz="1600" b="1" kern="0" spc="0" dirty="0">
                <a:solidFill>
                  <a:srgbClr val="0000FF"/>
                </a:solidFill>
                <a:effectLst/>
                <a:latin typeface="+mn-ea"/>
              </a:rPr>
              <a:t>, 1</a:t>
            </a:r>
            <a:r>
              <a:rPr lang="ko-KR" altLang="en-US" sz="1600" b="1" kern="0" spc="0" dirty="0">
                <a:solidFill>
                  <a:srgbClr val="0000FF"/>
                </a:solidFill>
                <a:effectLst/>
                <a:latin typeface="+mn-ea"/>
              </a:rPr>
              <a:t>주 </a:t>
            </a:r>
            <a:r>
              <a:rPr lang="en-US" altLang="ko-KR" sz="1600" b="1" kern="0" spc="0" dirty="0">
                <a:solidFill>
                  <a:srgbClr val="0000FF"/>
                </a:solidFill>
                <a:effectLst/>
                <a:latin typeface="+mn-ea"/>
              </a:rPr>
              <a:t>40</a:t>
            </a:r>
            <a:r>
              <a:rPr lang="ko-KR" altLang="en-US" sz="1600" b="1" kern="0" spc="0" dirty="0">
                <a:solidFill>
                  <a:srgbClr val="0000FF"/>
                </a:solidFill>
                <a:effectLst/>
                <a:latin typeface="+mn-ea"/>
              </a:rPr>
              <a:t>시간 </a:t>
            </a:r>
            <a:r>
              <a:rPr lang="ko-KR" altLang="en-US" sz="1600" b="1" kern="0" spc="0" dirty="0" err="1">
                <a:solidFill>
                  <a:srgbClr val="0000FF"/>
                </a:solidFill>
                <a:effectLst/>
                <a:latin typeface="+mn-ea"/>
              </a:rPr>
              <a:t>근무시</a:t>
            </a:r>
            <a:r>
              <a:rPr lang="ko-KR" altLang="en-US" sz="1600" b="1" kern="0" spc="0" dirty="0">
                <a:solidFill>
                  <a:srgbClr val="0000FF"/>
                </a:solidFill>
                <a:effectLst/>
                <a:latin typeface="+mn-ea"/>
              </a:rPr>
              <a:t> </a:t>
            </a:r>
            <a:endParaRPr lang="en-US" altLang="ko-KR" sz="1600" b="1" kern="0" spc="0" dirty="0">
              <a:solidFill>
                <a:srgbClr val="0000FF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b="1" kern="0" spc="0" dirty="0">
                <a:solidFill>
                  <a:srgbClr val="0000FF"/>
                </a:solidFill>
                <a:effectLst/>
                <a:latin typeface="+mn-ea"/>
              </a:rPr>
              <a:t>임금 </a:t>
            </a:r>
            <a:r>
              <a:rPr lang="en-US" altLang="ko-KR" sz="1600" b="1" kern="0" spc="0" dirty="0">
                <a:solidFill>
                  <a:srgbClr val="0000FF"/>
                </a:solidFill>
                <a:effectLst/>
                <a:latin typeface="+mn-ea"/>
              </a:rPr>
              <a:t>2,290,000</a:t>
            </a:r>
            <a:r>
              <a:rPr lang="ko-KR" altLang="en-US" sz="1600" b="1" kern="0" spc="0" dirty="0">
                <a:solidFill>
                  <a:srgbClr val="0000FF"/>
                </a:solidFill>
                <a:effectLst/>
                <a:latin typeface="+mn-ea"/>
              </a:rPr>
              <a:t>원 </a:t>
            </a:r>
            <a:r>
              <a:rPr lang="en-US" altLang="ko-KR" sz="1600" b="1" kern="0" spc="0" dirty="0">
                <a:solidFill>
                  <a:srgbClr val="0000FF"/>
                </a:solidFill>
                <a:effectLst/>
                <a:latin typeface="+mn-ea"/>
              </a:rPr>
              <a:t>(</a:t>
            </a:r>
            <a:r>
              <a:rPr lang="ko-KR" altLang="en-US" sz="1600" b="1" kern="0" spc="0" dirty="0">
                <a:solidFill>
                  <a:srgbClr val="0000FF"/>
                </a:solidFill>
                <a:effectLst/>
                <a:latin typeface="+mn-ea"/>
              </a:rPr>
              <a:t>기본급 </a:t>
            </a:r>
            <a:r>
              <a:rPr lang="en-US" altLang="ko-KR" sz="1600" b="1" kern="0" spc="0" dirty="0">
                <a:solidFill>
                  <a:srgbClr val="0000FF"/>
                </a:solidFill>
                <a:effectLst/>
                <a:latin typeface="+mn-ea"/>
              </a:rPr>
              <a:t>1,900,000 </a:t>
            </a:r>
            <a:r>
              <a:rPr lang="ko-KR" altLang="en-US" sz="1600" b="1" kern="0" spc="0" dirty="0">
                <a:solidFill>
                  <a:srgbClr val="0000FF"/>
                </a:solidFill>
                <a:effectLst/>
                <a:latin typeface="+mn-ea"/>
              </a:rPr>
              <a:t>직책수당</a:t>
            </a:r>
            <a:r>
              <a:rPr lang="en-US" altLang="ko-KR" sz="1600" b="1" kern="0" spc="0" dirty="0">
                <a:solidFill>
                  <a:srgbClr val="0000FF"/>
                </a:solidFill>
                <a:effectLst/>
                <a:latin typeface="+mn-ea"/>
              </a:rPr>
              <a:t>90,000 </a:t>
            </a:r>
            <a:r>
              <a:rPr lang="ko-KR" altLang="en-US" sz="1600" b="1" kern="0" spc="0" dirty="0">
                <a:solidFill>
                  <a:srgbClr val="0000FF"/>
                </a:solidFill>
                <a:effectLst/>
                <a:latin typeface="+mn-ea"/>
              </a:rPr>
              <a:t>식대</a:t>
            </a:r>
            <a:r>
              <a:rPr lang="en-US" altLang="ko-KR" sz="1600" b="1" kern="0" spc="0" dirty="0">
                <a:solidFill>
                  <a:srgbClr val="0000FF"/>
                </a:solidFill>
                <a:effectLst/>
                <a:latin typeface="+mn-ea"/>
              </a:rPr>
              <a:t>100,000 </a:t>
            </a:r>
            <a:r>
              <a:rPr lang="ko-KR" altLang="en-US" sz="1600" b="1" kern="0" spc="0" dirty="0">
                <a:solidFill>
                  <a:srgbClr val="0000FF"/>
                </a:solidFill>
                <a:effectLst/>
                <a:latin typeface="+mn-ea"/>
              </a:rPr>
              <a:t>연장근로 </a:t>
            </a:r>
            <a:r>
              <a:rPr lang="en-US" altLang="ko-KR" sz="1600" b="1" kern="0" spc="0" dirty="0">
                <a:solidFill>
                  <a:srgbClr val="0000FF"/>
                </a:solidFill>
                <a:effectLst/>
                <a:latin typeface="+mn-ea"/>
              </a:rPr>
              <a:t>200,000)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b="1" kern="0" spc="0" dirty="0">
                <a:solidFill>
                  <a:srgbClr val="0000FF"/>
                </a:solidFill>
                <a:effectLst/>
                <a:latin typeface="+mn-ea"/>
              </a:rPr>
              <a:t>통상임금 </a:t>
            </a:r>
            <a:r>
              <a:rPr lang="en-US" altLang="ko-KR" sz="1600" b="1" kern="0" spc="0" dirty="0">
                <a:solidFill>
                  <a:srgbClr val="0000FF"/>
                </a:solidFill>
                <a:effectLst/>
                <a:latin typeface="+mn-ea"/>
              </a:rPr>
              <a:t>: </a:t>
            </a:r>
            <a:r>
              <a:rPr lang="ko-KR" altLang="en-US" sz="1600" b="1" kern="0" spc="0" dirty="0">
                <a:solidFill>
                  <a:srgbClr val="0000FF"/>
                </a:solidFill>
                <a:effectLst/>
                <a:latin typeface="+mn-ea"/>
              </a:rPr>
              <a:t>기본급</a:t>
            </a:r>
            <a:r>
              <a:rPr lang="en-US" altLang="ko-KR" sz="1600" b="1" kern="0" spc="0" dirty="0">
                <a:solidFill>
                  <a:srgbClr val="0000FF"/>
                </a:solidFill>
                <a:effectLst/>
                <a:latin typeface="+mn-ea"/>
              </a:rPr>
              <a:t>+</a:t>
            </a:r>
            <a:r>
              <a:rPr lang="ko-KR" altLang="en-US" sz="1600" b="1" kern="0" spc="0" dirty="0">
                <a:solidFill>
                  <a:srgbClr val="0000FF"/>
                </a:solidFill>
                <a:effectLst/>
                <a:latin typeface="+mn-ea"/>
              </a:rPr>
              <a:t>직책수당</a:t>
            </a:r>
            <a:r>
              <a:rPr lang="en-US" altLang="ko-KR" sz="1600" b="1" kern="0" spc="0" dirty="0">
                <a:solidFill>
                  <a:srgbClr val="0000FF"/>
                </a:solidFill>
                <a:effectLst/>
                <a:latin typeface="+mn-ea"/>
              </a:rPr>
              <a:t>+</a:t>
            </a:r>
            <a:r>
              <a:rPr lang="ko-KR" altLang="en-US" sz="1600" b="1" kern="0" spc="0" dirty="0">
                <a:solidFill>
                  <a:srgbClr val="0000FF"/>
                </a:solidFill>
                <a:effectLst/>
                <a:latin typeface="+mn-ea"/>
              </a:rPr>
              <a:t>식대  </a:t>
            </a:r>
            <a:r>
              <a:rPr lang="en-US" altLang="ko-KR" sz="1600" b="1" kern="0" spc="0" dirty="0">
                <a:solidFill>
                  <a:srgbClr val="0000FF"/>
                </a:solidFill>
                <a:effectLst/>
                <a:latin typeface="+mn-ea"/>
              </a:rPr>
              <a:t>2,090,000 / 209</a:t>
            </a:r>
            <a:r>
              <a:rPr lang="ko-KR" altLang="en-US" sz="1600" b="1" kern="0" spc="0" dirty="0">
                <a:solidFill>
                  <a:srgbClr val="0000FF"/>
                </a:solidFill>
                <a:effectLst/>
                <a:latin typeface="+mn-ea"/>
              </a:rPr>
              <a:t>시간 </a:t>
            </a:r>
            <a:r>
              <a:rPr lang="en-US" altLang="ko-KR" sz="1600" b="1" kern="0" spc="0" dirty="0">
                <a:solidFill>
                  <a:srgbClr val="0000FF"/>
                </a:solidFill>
                <a:effectLst/>
                <a:latin typeface="+mn-ea"/>
              </a:rPr>
              <a:t>= </a:t>
            </a:r>
            <a:r>
              <a:rPr lang="ko-KR" altLang="en-US" sz="1600" b="1" kern="0" spc="0" dirty="0">
                <a:solidFill>
                  <a:srgbClr val="0000FF"/>
                </a:solidFill>
                <a:effectLst/>
                <a:latin typeface="+mn-ea"/>
              </a:rPr>
              <a:t>통상시급 </a:t>
            </a:r>
            <a:r>
              <a:rPr lang="en-US" altLang="ko-KR" sz="1600" b="1" kern="0" spc="0" dirty="0">
                <a:solidFill>
                  <a:srgbClr val="0000FF"/>
                </a:solidFill>
                <a:effectLst/>
                <a:latin typeface="+mn-ea"/>
              </a:rPr>
              <a:t>10,000</a:t>
            </a:r>
            <a:r>
              <a:rPr lang="ko-KR" altLang="en-US" sz="1600" b="1" kern="0" spc="0" dirty="0">
                <a:solidFill>
                  <a:srgbClr val="0000FF"/>
                </a:solidFill>
                <a:effectLst/>
                <a:latin typeface="+mn-ea"/>
              </a:rPr>
              <a:t>원 </a:t>
            </a:r>
            <a:endParaRPr lang="en-US" altLang="ko-KR" sz="1600" b="1" kern="0" spc="0" dirty="0">
              <a:solidFill>
                <a:srgbClr val="0000FF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Q. 2022.3.1 </a:t>
            </a:r>
            <a:r>
              <a:rPr lang="ko-KR" altLang="en-US" sz="16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∼ </a:t>
            </a:r>
            <a:r>
              <a:rPr lang="en-US" altLang="ko-KR" sz="16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2022.7. 31 </a:t>
            </a:r>
            <a:r>
              <a:rPr lang="ko-KR" altLang="en-US" sz="1600" b="1" u="sng" kern="0" spc="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근무후</a:t>
            </a:r>
            <a:r>
              <a:rPr lang="ko-KR" altLang="en-US" sz="16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 퇴사하는 경우 발생되는 연차는 </a:t>
            </a:r>
            <a:r>
              <a:rPr lang="en-US" altLang="ko-KR" sz="16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?</a:t>
            </a:r>
            <a:r>
              <a:rPr lang="ko-KR" altLang="en-US" sz="16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 </a:t>
            </a:r>
            <a:endParaRPr lang="en-US" altLang="ko-KR" sz="1600" u="sng" kern="0" spc="0" dirty="0">
              <a:solidFill>
                <a:srgbClr val="FF0000"/>
              </a:solidFill>
              <a:effectLst/>
              <a:uFill>
                <a:solidFill>
                  <a:srgbClr val="000000"/>
                </a:solidFill>
              </a:uFill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총 근무 기간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: 5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개월 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+mn-ea"/>
              </a:rPr>
              <a:t>발생연차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: 4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개 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200" u="sng" kern="0" dirty="0">
              <a:solidFill>
                <a:srgbClr val="FF0000"/>
              </a:solidFill>
              <a:uFill>
                <a:solidFill>
                  <a:srgbClr val="000000"/>
                </a:solidFill>
              </a:uFill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 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6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Q.  2022.3.1 </a:t>
            </a:r>
            <a:r>
              <a:rPr lang="ko-KR" altLang="en-US" sz="16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∼ </a:t>
            </a:r>
            <a:r>
              <a:rPr lang="en-US" altLang="ko-KR" sz="16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2022.9. 2 </a:t>
            </a:r>
            <a:r>
              <a:rPr lang="ko-KR" altLang="en-US" sz="1600" b="1" u="sng" kern="0" spc="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근무후</a:t>
            </a:r>
            <a:r>
              <a:rPr lang="ko-KR" altLang="en-US" sz="16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 퇴사하는 경우 발생되는 연차는 </a:t>
            </a:r>
            <a:r>
              <a:rPr lang="en-US" altLang="ko-KR" sz="16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?</a:t>
            </a:r>
            <a:r>
              <a:rPr lang="ko-KR" altLang="en-US" sz="16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 </a:t>
            </a:r>
            <a:endParaRPr lang="en-US" altLang="ko-KR" sz="1600" u="sng" kern="0" spc="0" dirty="0">
              <a:solidFill>
                <a:srgbClr val="FF0000"/>
              </a:solidFill>
              <a:effectLst/>
              <a:uFill>
                <a:solidFill>
                  <a:srgbClr val="000000"/>
                </a:solidFill>
              </a:uFill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총 근무 기간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: 6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개월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2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일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+mn-ea"/>
              </a:rPr>
              <a:t>발생연차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: 6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개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16664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6E8A6E3-EAD5-4C41-B29E-D7EBD4CDE9F6}"/>
              </a:ext>
            </a:extLst>
          </p:cNvPr>
          <p:cNvSpPr txBox="1"/>
          <p:nvPr/>
        </p:nvSpPr>
        <p:spPr>
          <a:xfrm>
            <a:off x="447040" y="264160"/>
            <a:ext cx="8582659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b="1" kern="0" spc="0" dirty="0">
                <a:solidFill>
                  <a:srgbClr val="FF0000"/>
                </a:solidFill>
                <a:effectLst/>
                <a:latin typeface="+mn-ea"/>
              </a:rPr>
              <a:t>Q. </a:t>
            </a:r>
            <a:r>
              <a:rPr lang="en-US" altLang="ko-KR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2021.3.1 </a:t>
            </a:r>
            <a:r>
              <a:rPr lang="ko-KR" altLang="en-US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∼ </a:t>
            </a:r>
            <a:r>
              <a:rPr lang="en-US" altLang="ko-KR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2022.2.28 </a:t>
            </a:r>
            <a:r>
              <a:rPr lang="ko-KR" altLang="en-US" b="1" u="sng" kern="0" spc="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근무후</a:t>
            </a:r>
            <a:r>
              <a:rPr lang="ko-KR" altLang="en-US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 퇴사하는 경우 발생되는 연차는 </a:t>
            </a:r>
            <a:r>
              <a:rPr lang="en-US" altLang="ko-KR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?</a:t>
            </a:r>
            <a:r>
              <a:rPr lang="ko-KR" altLang="en-US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 </a:t>
            </a:r>
            <a:endParaRPr lang="ko-KR" altLang="en-US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총 근무 기간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+mn-ea"/>
              </a:rPr>
              <a:t>: 1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년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+mn-ea"/>
              </a:rPr>
              <a:t>(365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일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 err="1">
                <a:solidFill>
                  <a:srgbClr val="000000"/>
                </a:solidFill>
                <a:effectLst/>
                <a:latin typeface="+mn-ea"/>
              </a:rPr>
              <a:t>발생연차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+mn-ea"/>
              </a:rPr>
              <a:t>: 11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개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endParaRPr lang="ko-KR" altLang="en-US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 err="1">
                <a:solidFill>
                  <a:srgbClr val="000000"/>
                </a:solidFill>
                <a:effectLst/>
                <a:latin typeface="+mn-ea"/>
              </a:rPr>
              <a:t>사용연차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+mn-ea"/>
              </a:rPr>
              <a:t>: 11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개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미사용 연차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+mn-ea"/>
              </a:rPr>
              <a:t>: 0 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Q. 2021.3.1 </a:t>
            </a:r>
            <a:r>
              <a:rPr lang="ko-KR" altLang="en-US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∼ </a:t>
            </a:r>
            <a:r>
              <a:rPr lang="en-US" altLang="ko-KR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2022.4.5 </a:t>
            </a:r>
            <a:r>
              <a:rPr lang="ko-KR" altLang="en-US" b="1" u="sng" kern="0" spc="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근무후</a:t>
            </a:r>
            <a:r>
              <a:rPr lang="ko-KR" altLang="en-US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 퇴사하는 경우 발생되는 연차와 </a:t>
            </a:r>
            <a:r>
              <a:rPr lang="ko-KR" altLang="en-US" b="1" u="sng" kern="0" spc="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미사용한</a:t>
            </a:r>
            <a:r>
              <a:rPr lang="ko-KR" altLang="en-US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 연차에</a:t>
            </a:r>
            <a:endParaRPr lang="en-US" altLang="ko-KR" b="1" u="sng" kern="0" spc="0" dirty="0">
              <a:solidFill>
                <a:srgbClr val="FF0000"/>
              </a:solidFill>
              <a:effectLst/>
              <a:uFill>
                <a:solidFill>
                  <a:srgbClr val="000000"/>
                </a:solidFill>
              </a:uFill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b="1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   </a:t>
            </a:r>
            <a:r>
              <a:rPr lang="ko-KR" altLang="en-US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대한 수당 지급 금액은</a:t>
            </a:r>
            <a:r>
              <a:rPr lang="en-US" altLang="ko-KR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?</a:t>
            </a:r>
            <a:r>
              <a:rPr lang="ko-KR" altLang="en-US" b="1" kern="0" spc="0" dirty="0">
                <a:solidFill>
                  <a:srgbClr val="FF0000"/>
                </a:solidFill>
                <a:effectLst/>
                <a:latin typeface="+mn-ea"/>
              </a:rPr>
              <a:t> </a:t>
            </a:r>
            <a:endParaRPr lang="ko-KR" altLang="en-US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 err="1">
                <a:solidFill>
                  <a:srgbClr val="000000"/>
                </a:solidFill>
                <a:effectLst/>
                <a:latin typeface="+mn-ea"/>
              </a:rPr>
              <a:t>총근무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 기간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+mn-ea"/>
              </a:rPr>
              <a:t>: 1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년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개월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+mn-ea"/>
              </a:rPr>
              <a:t>5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일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 err="1">
                <a:solidFill>
                  <a:srgbClr val="000000"/>
                </a:solidFill>
                <a:effectLst/>
                <a:latin typeface="+mn-ea"/>
              </a:rPr>
              <a:t>발생연차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+mn-ea"/>
              </a:rPr>
              <a:t>: 26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개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+mn-ea"/>
              </a:rPr>
              <a:t>,</a:t>
            </a:r>
            <a:endParaRPr lang="ko-KR" altLang="en-US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 err="1">
                <a:solidFill>
                  <a:srgbClr val="000000"/>
                </a:solidFill>
                <a:effectLst/>
                <a:latin typeface="+mn-ea"/>
              </a:rPr>
              <a:t>사용연차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+mn-ea"/>
              </a:rPr>
              <a:t>: 12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개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미사용 연차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+mn-ea"/>
              </a:rPr>
              <a:t>: 14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개 </a:t>
            </a:r>
            <a:endParaRPr lang="en-US" altLang="ko-KR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dirty="0">
                <a:solidFill>
                  <a:srgbClr val="000000"/>
                </a:solidFill>
                <a:latin typeface="+mn-ea"/>
              </a:rPr>
              <a:t>미사용 연차 수당 </a:t>
            </a: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: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+mn-ea"/>
              </a:rPr>
              <a:t> 10,000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원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+mn-ea"/>
              </a:rPr>
              <a:t>x 8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시간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+mn-ea"/>
              </a:rPr>
              <a:t>x 14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일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+mn-ea"/>
              </a:rPr>
              <a:t>= 1,120,000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원</a:t>
            </a:r>
            <a:endParaRPr lang="en-US" altLang="ko-KR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200" kern="0" spc="0" dirty="0">
              <a:solidFill>
                <a:srgbClr val="000000"/>
              </a:solidFill>
              <a:effectLst/>
              <a:latin typeface="한컴바탕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200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200" kern="0" spc="0" dirty="0">
              <a:solidFill>
                <a:srgbClr val="000000"/>
              </a:solidFill>
              <a:effectLst/>
              <a:latin typeface="한컴바탕"/>
            </a:endParaRPr>
          </a:p>
        </p:txBody>
      </p:sp>
    </p:spTree>
    <p:extLst>
      <p:ext uri="{BB962C8B-B14F-4D97-AF65-F5344CB8AC3E}">
        <p14:creationId xmlns:p14="http://schemas.microsoft.com/office/powerpoint/2010/main" val="146150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96607" y="341524"/>
            <a:ext cx="8240617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000" b="1" dirty="0">
                <a:latin typeface="+mn-ea"/>
              </a:rPr>
              <a:t>                                </a:t>
            </a:r>
            <a:r>
              <a:rPr lang="en-US" altLang="ko-KR" sz="2000" b="1" dirty="0">
                <a:solidFill>
                  <a:srgbClr val="0033CC"/>
                </a:solidFill>
                <a:latin typeface="+mn-ea"/>
              </a:rPr>
              <a:t>4.</a:t>
            </a:r>
            <a:r>
              <a:rPr lang="en-US" altLang="ko-KR" sz="2000" b="1" dirty="0">
                <a:latin typeface="+mn-ea"/>
              </a:rPr>
              <a:t> </a:t>
            </a:r>
            <a:r>
              <a:rPr lang="ko-KR" altLang="en-US" sz="2000" b="1" dirty="0">
                <a:solidFill>
                  <a:srgbClr val="0033CC"/>
                </a:solidFill>
                <a:latin typeface="+mn-ea"/>
              </a:rPr>
              <a:t>임금명세서교부 의무화</a:t>
            </a:r>
            <a:endParaRPr lang="ko-KR" altLang="en-US" sz="2000" dirty="0">
              <a:solidFill>
                <a:srgbClr val="0033CC"/>
              </a:solidFill>
              <a:latin typeface="+mn-ea"/>
            </a:endParaRPr>
          </a:p>
          <a:p>
            <a:pPr fontAlgn="base"/>
            <a:endParaRPr lang="en-US" altLang="ko-KR" sz="2400" dirty="0">
              <a:latin typeface="+mn-ea"/>
            </a:endParaRPr>
          </a:p>
          <a:p>
            <a:pPr fontAlgn="base"/>
            <a:endParaRPr lang="ko-KR" altLang="en-US" sz="2400" dirty="0">
              <a:latin typeface="+mn-ea"/>
            </a:endParaRPr>
          </a:p>
          <a:p>
            <a:pPr fontAlgn="base"/>
            <a:r>
              <a:rPr lang="en-US" altLang="ko-KR" sz="2000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근로기준법 제</a:t>
            </a:r>
            <a:r>
              <a:rPr lang="en-US" altLang="ko-KR" sz="1600" b="1" dirty="0">
                <a:latin typeface="+mn-ea"/>
              </a:rPr>
              <a:t>48</a:t>
            </a:r>
            <a:r>
              <a:rPr lang="ko-KR" altLang="en-US" sz="1600" b="1" dirty="0">
                <a:latin typeface="+mn-ea"/>
              </a:rPr>
              <a:t>조 </a:t>
            </a:r>
            <a:r>
              <a:rPr lang="en-US" altLang="ko-KR" sz="1600" b="1" dirty="0">
                <a:latin typeface="+mn-ea"/>
              </a:rPr>
              <a:t>(</a:t>
            </a:r>
            <a:r>
              <a:rPr lang="ko-KR" altLang="en-US" sz="1600" b="1" dirty="0">
                <a:latin typeface="+mn-ea"/>
              </a:rPr>
              <a:t>임금대장 및 임금명세서</a:t>
            </a:r>
            <a:r>
              <a:rPr lang="en-US" altLang="ko-KR" sz="1600" b="1" dirty="0">
                <a:latin typeface="+mn-ea"/>
              </a:rPr>
              <a:t>)</a:t>
            </a:r>
          </a:p>
          <a:p>
            <a:pPr fontAlgn="base"/>
            <a:endParaRPr lang="ko-KR" altLang="en-US" sz="1600" dirty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① 사용자는 각 </a:t>
            </a:r>
            <a:r>
              <a:rPr lang="ko-KR" altLang="en-US" sz="1600" dirty="0" err="1">
                <a:latin typeface="+mn-ea"/>
              </a:rPr>
              <a:t>사업장별로</a:t>
            </a:r>
            <a:r>
              <a:rPr lang="ko-KR" altLang="en-US" sz="1600" dirty="0">
                <a:latin typeface="+mn-ea"/>
              </a:rPr>
              <a:t> 임금대장을 작성하고 임금과 가족수당 계산의 기초가 되는 사항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 err="1">
                <a:latin typeface="+mn-ea"/>
              </a:rPr>
              <a:t>임금액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그 밖에 대통령령으로 정하는 사항을 임금을 지급할 때마다 적어야 한다</a:t>
            </a:r>
            <a:r>
              <a:rPr lang="en-US" altLang="ko-KR" sz="1600" dirty="0">
                <a:latin typeface="+mn-ea"/>
              </a:rPr>
              <a:t>. &lt;</a:t>
            </a:r>
            <a:r>
              <a:rPr lang="ko-KR" altLang="en-US" sz="1600" dirty="0">
                <a:latin typeface="+mn-ea"/>
              </a:rPr>
              <a:t>개정 </a:t>
            </a:r>
            <a:r>
              <a:rPr lang="en-US" altLang="ko-KR" sz="1600" dirty="0">
                <a:latin typeface="+mn-ea"/>
              </a:rPr>
              <a:t>2021. 5. 18.&gt;</a:t>
            </a:r>
          </a:p>
          <a:p>
            <a:pPr fontAlgn="base"/>
            <a:endParaRPr lang="en-US" altLang="ko-KR" sz="1600" dirty="0">
              <a:latin typeface="+mn-ea"/>
            </a:endParaRPr>
          </a:p>
          <a:p>
            <a:pPr fontAlgn="base"/>
            <a:endParaRPr lang="ko-KR" altLang="en-US" sz="1600" dirty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solidFill>
                  <a:srgbClr val="FF0000"/>
                </a:solidFill>
                <a:latin typeface="+mn-ea"/>
              </a:rPr>
              <a:t>② </a:t>
            </a:r>
            <a:r>
              <a:rPr lang="ko-KR" altLang="en-US" sz="1600" b="1" u="sng" dirty="0">
                <a:solidFill>
                  <a:srgbClr val="FF0000"/>
                </a:solidFill>
                <a:latin typeface="+mn-ea"/>
              </a:rPr>
              <a:t>사용자는 임금을 지급하는 때에는 근로자에게 임금의 </a:t>
            </a:r>
            <a:r>
              <a:rPr lang="ko-KR" altLang="en-US" sz="1600" b="1" u="sng" dirty="0" err="1">
                <a:solidFill>
                  <a:srgbClr val="FF0000"/>
                </a:solidFill>
                <a:latin typeface="+mn-ea"/>
              </a:rPr>
              <a:t>구성항목ㆍ계산방법</a:t>
            </a:r>
            <a:r>
              <a:rPr lang="en-US" altLang="ko-KR" sz="1600" b="1" u="sng" dirty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b="1" u="sng" dirty="0">
                <a:solidFill>
                  <a:srgbClr val="FF0000"/>
                </a:solidFill>
                <a:latin typeface="+mn-ea"/>
              </a:rPr>
              <a:t>제</a:t>
            </a:r>
            <a:r>
              <a:rPr lang="en-US" altLang="ko-KR" sz="1600" b="1" u="sng" dirty="0">
                <a:solidFill>
                  <a:srgbClr val="FF0000"/>
                </a:solidFill>
                <a:latin typeface="+mn-ea"/>
              </a:rPr>
              <a:t>43</a:t>
            </a:r>
            <a:r>
              <a:rPr lang="ko-KR" altLang="en-US" sz="1600" b="1" u="sng" dirty="0">
                <a:solidFill>
                  <a:srgbClr val="FF0000"/>
                </a:solidFill>
                <a:latin typeface="+mn-ea"/>
              </a:rPr>
              <a:t>조제</a:t>
            </a:r>
            <a:r>
              <a:rPr lang="en-US" altLang="ko-KR" sz="1600" b="1" u="sng" dirty="0">
                <a:solidFill>
                  <a:srgbClr val="FF0000"/>
                </a:solidFill>
                <a:latin typeface="+mn-ea"/>
              </a:rPr>
              <a:t>1</a:t>
            </a:r>
            <a:r>
              <a:rPr lang="ko-KR" altLang="en-US" sz="1600" b="1" u="sng" dirty="0">
                <a:solidFill>
                  <a:srgbClr val="FF0000"/>
                </a:solidFill>
                <a:latin typeface="+mn-ea"/>
              </a:rPr>
              <a:t>항 단서에 따라 임금의 일부를 공제한 경우의 내역 등 대통령령으로 정하는 사항을 적은 임금명세서를 서면</a:t>
            </a:r>
            <a:r>
              <a:rPr lang="en-US" altLang="ko-KR" sz="1600" b="1" u="sng" dirty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1600" b="1" u="sng" dirty="0">
                <a:solidFill>
                  <a:srgbClr val="FF0000"/>
                </a:solidFill>
                <a:latin typeface="+mn-ea"/>
              </a:rPr>
              <a:t>「전자문서 및 전자거래 기본법」 제</a:t>
            </a:r>
            <a:r>
              <a:rPr lang="en-US" altLang="ko-KR" sz="1600" b="1" u="sng" dirty="0">
                <a:solidFill>
                  <a:srgbClr val="FF0000"/>
                </a:solidFill>
                <a:latin typeface="+mn-ea"/>
              </a:rPr>
              <a:t>2</a:t>
            </a:r>
            <a:r>
              <a:rPr lang="ko-KR" altLang="en-US" sz="1600" b="1" u="sng" dirty="0">
                <a:solidFill>
                  <a:srgbClr val="FF0000"/>
                </a:solidFill>
                <a:latin typeface="+mn-ea"/>
              </a:rPr>
              <a:t>조제</a:t>
            </a:r>
            <a:r>
              <a:rPr lang="en-US" altLang="ko-KR" sz="1600" b="1" u="sng" dirty="0">
                <a:solidFill>
                  <a:srgbClr val="FF0000"/>
                </a:solidFill>
                <a:latin typeface="+mn-ea"/>
              </a:rPr>
              <a:t>1</a:t>
            </a:r>
            <a:r>
              <a:rPr lang="ko-KR" altLang="en-US" sz="1600" b="1" u="sng" dirty="0">
                <a:solidFill>
                  <a:srgbClr val="FF0000"/>
                </a:solidFill>
                <a:latin typeface="+mn-ea"/>
              </a:rPr>
              <a:t>호에 따른 전자문서를 포함한다</a:t>
            </a:r>
            <a:r>
              <a:rPr lang="en-US" altLang="ko-KR" sz="1600" b="1" u="sng" dirty="0">
                <a:solidFill>
                  <a:srgbClr val="FF0000"/>
                </a:solidFill>
                <a:latin typeface="+mn-ea"/>
              </a:rPr>
              <a:t>)</a:t>
            </a:r>
            <a:r>
              <a:rPr lang="ko-KR" altLang="en-US" sz="1600" b="1" u="sng" dirty="0">
                <a:solidFill>
                  <a:srgbClr val="FF0000"/>
                </a:solidFill>
                <a:latin typeface="+mn-ea"/>
              </a:rPr>
              <a:t>으로 교부하여야 한다</a:t>
            </a:r>
            <a:r>
              <a:rPr lang="en-US" altLang="ko-KR" sz="1600" b="1" u="sng" dirty="0">
                <a:solidFill>
                  <a:srgbClr val="FF0000"/>
                </a:solidFill>
                <a:latin typeface="+mn-ea"/>
              </a:rPr>
              <a:t>.</a:t>
            </a:r>
            <a:r>
              <a:rPr lang="ko-KR" altLang="en-US" sz="1600" dirty="0">
                <a:latin typeface="+mn-ea"/>
              </a:rPr>
              <a:t> </a:t>
            </a:r>
            <a:r>
              <a:rPr lang="en-US" altLang="ko-KR" sz="1600" dirty="0">
                <a:latin typeface="+mn-ea"/>
              </a:rPr>
              <a:t>&lt;</a:t>
            </a:r>
            <a:r>
              <a:rPr lang="ko-KR" altLang="en-US" sz="1600" dirty="0">
                <a:latin typeface="+mn-ea"/>
              </a:rPr>
              <a:t>신설 </a:t>
            </a:r>
            <a:r>
              <a:rPr lang="en-US" altLang="ko-KR" sz="1600" dirty="0">
                <a:latin typeface="+mn-ea"/>
              </a:rPr>
              <a:t>2021. 5. 18.&gt;</a:t>
            </a:r>
            <a:endParaRPr lang="ko-KR" altLang="en-US" sz="1600" dirty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[</a:t>
            </a:r>
            <a:r>
              <a:rPr lang="ko-KR" altLang="en-US" sz="1600" dirty="0">
                <a:latin typeface="+mn-ea"/>
              </a:rPr>
              <a:t>시행일</a:t>
            </a:r>
            <a:r>
              <a:rPr lang="en-US" altLang="ko-KR" sz="1600" dirty="0">
                <a:latin typeface="+mn-ea"/>
              </a:rPr>
              <a:t>: 2021. 11. 19.] </a:t>
            </a:r>
            <a:r>
              <a:rPr lang="ko-KR" altLang="en-US" sz="1600" dirty="0">
                <a:latin typeface="+mn-ea"/>
              </a:rPr>
              <a:t>제</a:t>
            </a:r>
            <a:r>
              <a:rPr lang="en-US" altLang="ko-KR" sz="1600" dirty="0">
                <a:latin typeface="+mn-ea"/>
              </a:rPr>
              <a:t>48</a:t>
            </a:r>
            <a:r>
              <a:rPr lang="ko-KR" altLang="en-US" sz="1600" dirty="0">
                <a:latin typeface="+mn-ea"/>
              </a:rPr>
              <a:t>조</a:t>
            </a:r>
          </a:p>
        </p:txBody>
      </p:sp>
    </p:spTree>
    <p:extLst>
      <p:ext uri="{BB962C8B-B14F-4D97-AF65-F5344CB8AC3E}">
        <p14:creationId xmlns:p14="http://schemas.microsoft.com/office/powerpoint/2010/main" val="2130895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96607" y="341524"/>
            <a:ext cx="824061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endParaRPr lang="ko-KR" altLang="en-US" sz="2000" dirty="0">
              <a:latin typeface="+mn-ea"/>
            </a:endParaRPr>
          </a:p>
          <a:p>
            <a:pPr fontAlgn="base"/>
            <a:r>
              <a:rPr lang="ko-KR" altLang="en-US" b="1" dirty="0">
                <a:solidFill>
                  <a:srgbClr val="FF0000"/>
                </a:solidFill>
                <a:latin typeface="+mn-ea"/>
              </a:rPr>
              <a:t>동시행령 제</a:t>
            </a:r>
            <a:r>
              <a:rPr lang="en-US" altLang="ko-KR" b="1" dirty="0">
                <a:solidFill>
                  <a:srgbClr val="FF0000"/>
                </a:solidFill>
                <a:latin typeface="+mn-ea"/>
              </a:rPr>
              <a:t>27</a:t>
            </a:r>
            <a:r>
              <a:rPr lang="ko-KR" altLang="en-US" b="1" dirty="0">
                <a:solidFill>
                  <a:srgbClr val="FF0000"/>
                </a:solidFill>
                <a:latin typeface="+mn-ea"/>
              </a:rPr>
              <a:t>조의</a:t>
            </a:r>
            <a:r>
              <a:rPr lang="en-US" altLang="ko-KR" b="1" dirty="0">
                <a:solidFill>
                  <a:srgbClr val="FF0000"/>
                </a:solidFill>
                <a:latin typeface="+mn-ea"/>
              </a:rPr>
              <a:t>2 (</a:t>
            </a:r>
            <a:r>
              <a:rPr lang="ko-KR" altLang="en-US" b="1" dirty="0">
                <a:solidFill>
                  <a:srgbClr val="FF0000"/>
                </a:solidFill>
                <a:latin typeface="+mn-ea"/>
              </a:rPr>
              <a:t>임금명세서의 기재사항</a:t>
            </a:r>
            <a:r>
              <a:rPr lang="en-US" altLang="ko-KR" b="1" dirty="0">
                <a:solidFill>
                  <a:srgbClr val="FF0000"/>
                </a:solidFill>
                <a:latin typeface="+mn-ea"/>
              </a:rPr>
              <a:t>)</a:t>
            </a:r>
            <a:r>
              <a:rPr lang="ko-KR" altLang="en-US" dirty="0">
                <a:latin typeface="+mn-ea"/>
              </a:rPr>
              <a:t> </a:t>
            </a:r>
            <a:endParaRPr lang="en-US" altLang="ko-KR" dirty="0">
              <a:latin typeface="+mn-ea"/>
            </a:endParaRPr>
          </a:p>
          <a:p>
            <a:pPr fontAlgn="base"/>
            <a:endParaRPr lang="en-US" altLang="ko-KR" sz="2000" dirty="0">
              <a:solidFill>
                <a:srgbClr val="0033CC"/>
              </a:solidFill>
              <a:latin typeface="+mn-ea"/>
            </a:endParaRPr>
          </a:p>
          <a:p>
            <a:pPr fontAlgn="base"/>
            <a:r>
              <a:rPr lang="ko-KR" altLang="en-US" sz="1600" dirty="0">
                <a:latin typeface="+mn-ea"/>
              </a:rPr>
              <a:t>사용자는 법 제</a:t>
            </a:r>
            <a:r>
              <a:rPr lang="en-US" altLang="ko-KR" sz="1600" dirty="0">
                <a:latin typeface="+mn-ea"/>
              </a:rPr>
              <a:t>48</a:t>
            </a:r>
            <a:r>
              <a:rPr lang="ko-KR" altLang="en-US" sz="1600" dirty="0">
                <a:latin typeface="+mn-ea"/>
              </a:rPr>
              <a:t>조제</a:t>
            </a:r>
            <a:r>
              <a:rPr lang="en-US" altLang="ko-KR" sz="1600" dirty="0">
                <a:latin typeface="+mn-ea"/>
              </a:rPr>
              <a:t>2</a:t>
            </a:r>
            <a:r>
              <a:rPr lang="ko-KR" altLang="en-US" sz="1600" dirty="0">
                <a:latin typeface="+mn-ea"/>
              </a:rPr>
              <a:t>항에 따른 임금명세서에 다음 각 호의 사항을 적어야 한다</a:t>
            </a:r>
            <a:r>
              <a:rPr lang="en-US" altLang="ko-KR" sz="1600" dirty="0">
                <a:latin typeface="+mn-ea"/>
              </a:rPr>
              <a:t>.</a:t>
            </a:r>
          </a:p>
          <a:p>
            <a:pPr fontAlgn="base"/>
            <a:endParaRPr lang="ko-KR" altLang="en-US" sz="1600" dirty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b="1" u="sng" dirty="0">
                <a:solidFill>
                  <a:srgbClr val="0033CC"/>
                </a:solidFill>
                <a:latin typeface="+mn-ea"/>
              </a:rPr>
              <a:t>1. </a:t>
            </a:r>
            <a:r>
              <a:rPr lang="ko-KR" altLang="en-US" sz="1600" b="1" u="sng" dirty="0">
                <a:solidFill>
                  <a:srgbClr val="0033CC"/>
                </a:solidFill>
                <a:latin typeface="+mn-ea"/>
              </a:rPr>
              <a:t>근로자의 성명</a:t>
            </a:r>
            <a:r>
              <a:rPr lang="en-US" altLang="ko-KR" sz="1600" b="1" u="sng" dirty="0">
                <a:solidFill>
                  <a:srgbClr val="0033CC"/>
                </a:solidFill>
                <a:latin typeface="+mn-ea"/>
              </a:rPr>
              <a:t>, </a:t>
            </a:r>
            <a:r>
              <a:rPr lang="ko-KR" altLang="en-US" sz="1600" b="1" u="sng" dirty="0">
                <a:solidFill>
                  <a:srgbClr val="0033CC"/>
                </a:solidFill>
                <a:latin typeface="+mn-ea"/>
              </a:rPr>
              <a:t>생년월일</a:t>
            </a:r>
            <a:r>
              <a:rPr lang="en-US" altLang="ko-KR" sz="1600" b="1" u="sng" dirty="0">
                <a:solidFill>
                  <a:srgbClr val="0033CC"/>
                </a:solidFill>
                <a:latin typeface="+mn-ea"/>
              </a:rPr>
              <a:t>, </a:t>
            </a:r>
            <a:r>
              <a:rPr lang="ko-KR" altLang="en-US" sz="1600" b="1" u="sng" dirty="0">
                <a:solidFill>
                  <a:srgbClr val="0033CC"/>
                </a:solidFill>
                <a:latin typeface="+mn-ea"/>
              </a:rPr>
              <a:t>사원번호 등 근로자를 특정할 수 있는 정보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b="1" u="sng" dirty="0">
                <a:solidFill>
                  <a:srgbClr val="0033CC"/>
                </a:solidFill>
                <a:latin typeface="+mn-ea"/>
              </a:rPr>
              <a:t>2. </a:t>
            </a:r>
            <a:r>
              <a:rPr lang="ko-KR" altLang="en-US" sz="1600" b="1" u="sng" dirty="0">
                <a:solidFill>
                  <a:srgbClr val="0033CC"/>
                </a:solidFill>
                <a:latin typeface="+mn-ea"/>
              </a:rPr>
              <a:t>임금지급일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b="1" u="sng" dirty="0">
                <a:solidFill>
                  <a:srgbClr val="0033CC"/>
                </a:solidFill>
                <a:latin typeface="+mn-ea"/>
              </a:rPr>
              <a:t>3. </a:t>
            </a:r>
            <a:r>
              <a:rPr lang="ko-KR" altLang="en-US" sz="1600" b="1" u="sng" dirty="0">
                <a:solidFill>
                  <a:srgbClr val="0033CC"/>
                </a:solidFill>
                <a:latin typeface="+mn-ea"/>
              </a:rPr>
              <a:t>임금 총액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b="1" u="sng" dirty="0">
                <a:solidFill>
                  <a:srgbClr val="0033CC"/>
                </a:solidFill>
                <a:latin typeface="+mn-ea"/>
              </a:rPr>
              <a:t>4. </a:t>
            </a:r>
            <a:r>
              <a:rPr lang="ko-KR" altLang="en-US" sz="1600" b="1" u="sng" dirty="0">
                <a:solidFill>
                  <a:srgbClr val="0033CC"/>
                </a:solidFill>
                <a:latin typeface="+mn-ea"/>
              </a:rPr>
              <a:t>기본급</a:t>
            </a:r>
            <a:r>
              <a:rPr lang="en-US" altLang="ko-KR" sz="1600" b="1" u="sng" dirty="0">
                <a:solidFill>
                  <a:srgbClr val="0033CC"/>
                </a:solidFill>
                <a:latin typeface="+mn-ea"/>
              </a:rPr>
              <a:t>, </a:t>
            </a:r>
            <a:r>
              <a:rPr lang="ko-KR" altLang="en-US" sz="1600" b="1" u="sng" dirty="0">
                <a:solidFill>
                  <a:srgbClr val="0033CC"/>
                </a:solidFill>
                <a:latin typeface="+mn-ea"/>
              </a:rPr>
              <a:t>각종 수당</a:t>
            </a:r>
            <a:r>
              <a:rPr lang="en-US" altLang="ko-KR" sz="1600" b="1" u="sng" dirty="0">
                <a:solidFill>
                  <a:srgbClr val="0033CC"/>
                </a:solidFill>
                <a:latin typeface="+mn-ea"/>
              </a:rPr>
              <a:t>, </a:t>
            </a:r>
            <a:r>
              <a:rPr lang="ko-KR" altLang="en-US" sz="1600" b="1" u="sng" dirty="0">
                <a:solidFill>
                  <a:srgbClr val="0033CC"/>
                </a:solidFill>
                <a:latin typeface="+mn-ea"/>
              </a:rPr>
              <a:t>상여금</a:t>
            </a:r>
            <a:r>
              <a:rPr lang="en-US" altLang="ko-KR" sz="1600" b="1" u="sng" dirty="0">
                <a:solidFill>
                  <a:srgbClr val="0033CC"/>
                </a:solidFill>
                <a:latin typeface="+mn-ea"/>
              </a:rPr>
              <a:t>, </a:t>
            </a:r>
            <a:r>
              <a:rPr lang="ko-KR" altLang="en-US" sz="1600" b="1" u="sng" dirty="0" err="1">
                <a:solidFill>
                  <a:srgbClr val="0033CC"/>
                </a:solidFill>
                <a:latin typeface="+mn-ea"/>
              </a:rPr>
              <a:t>성과금</a:t>
            </a:r>
            <a:r>
              <a:rPr lang="en-US" altLang="ko-KR" sz="1600" b="1" u="sng" dirty="0">
                <a:solidFill>
                  <a:srgbClr val="0033CC"/>
                </a:solidFill>
                <a:latin typeface="+mn-ea"/>
              </a:rPr>
              <a:t>, </a:t>
            </a:r>
            <a:r>
              <a:rPr lang="ko-KR" altLang="en-US" sz="1600" b="1" u="sng" dirty="0">
                <a:solidFill>
                  <a:srgbClr val="0033CC"/>
                </a:solidFill>
                <a:latin typeface="+mn-ea"/>
              </a:rPr>
              <a:t>그 밖의 임금의 구성항목별 금액</a:t>
            </a:r>
            <a:r>
              <a:rPr lang="en-US" altLang="ko-KR" sz="1600" b="1" u="sng" dirty="0">
                <a:solidFill>
                  <a:srgbClr val="0033CC"/>
                </a:solidFill>
                <a:latin typeface="+mn-ea"/>
              </a:rPr>
              <a:t>(</a:t>
            </a:r>
            <a:r>
              <a:rPr lang="ko-KR" altLang="en-US" sz="1600" b="1" u="sng" dirty="0">
                <a:solidFill>
                  <a:srgbClr val="0033CC"/>
                </a:solidFill>
                <a:latin typeface="+mn-ea"/>
              </a:rPr>
              <a:t>통화 이외의 것으로 지급된 임금이 있는 경우에는 그 품명 및 수량과 평가총액을 말한다</a:t>
            </a:r>
            <a:r>
              <a:rPr lang="en-US" altLang="ko-KR" sz="1600" b="1" u="sng" dirty="0">
                <a:solidFill>
                  <a:srgbClr val="0033CC"/>
                </a:solidFill>
                <a:latin typeface="+mn-ea"/>
              </a:rPr>
              <a:t>)</a:t>
            </a:r>
            <a:endParaRPr lang="ko-KR" altLang="en-US" sz="1600" b="1" u="sng" dirty="0">
              <a:solidFill>
                <a:srgbClr val="0033CC"/>
              </a:solidFill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b="1" u="sng" dirty="0">
                <a:solidFill>
                  <a:srgbClr val="0033CC"/>
                </a:solidFill>
                <a:latin typeface="+mn-ea"/>
              </a:rPr>
              <a:t>5. </a:t>
            </a:r>
            <a:r>
              <a:rPr lang="ko-KR" altLang="en-US" sz="1600" b="1" u="sng" dirty="0">
                <a:solidFill>
                  <a:srgbClr val="0033CC"/>
                </a:solidFill>
                <a:latin typeface="+mn-ea"/>
              </a:rPr>
              <a:t>임금의 구성항목별 금액이 </a:t>
            </a:r>
            <a:r>
              <a:rPr lang="ko-KR" altLang="en-US" sz="1600" b="1" u="sng" dirty="0" err="1">
                <a:solidFill>
                  <a:srgbClr val="0033CC"/>
                </a:solidFill>
                <a:latin typeface="+mn-ea"/>
              </a:rPr>
              <a:t>출근일수ㆍ시간</a:t>
            </a:r>
            <a:r>
              <a:rPr lang="ko-KR" altLang="en-US" sz="1600" b="1" u="sng" dirty="0">
                <a:solidFill>
                  <a:srgbClr val="0033CC"/>
                </a:solidFill>
                <a:latin typeface="+mn-ea"/>
              </a:rPr>
              <a:t> 등에 따라 달라지는 경우에는 임금의 구성항목별 금액의 계산방법</a:t>
            </a:r>
            <a:r>
              <a:rPr lang="en-US" altLang="ko-KR" sz="1600" b="1" u="sng" dirty="0">
                <a:solidFill>
                  <a:srgbClr val="0033CC"/>
                </a:solidFill>
                <a:latin typeface="+mn-ea"/>
              </a:rPr>
              <a:t>(</a:t>
            </a:r>
            <a:r>
              <a:rPr lang="ko-KR" altLang="en-US" sz="1600" b="1" u="sng" dirty="0">
                <a:solidFill>
                  <a:srgbClr val="0033CC"/>
                </a:solidFill>
                <a:latin typeface="+mn-ea"/>
              </a:rPr>
              <a:t>연장근로</a:t>
            </a:r>
            <a:r>
              <a:rPr lang="en-US" altLang="ko-KR" sz="1600" b="1" u="sng" dirty="0">
                <a:solidFill>
                  <a:srgbClr val="0033CC"/>
                </a:solidFill>
                <a:latin typeface="+mn-ea"/>
              </a:rPr>
              <a:t>, </a:t>
            </a:r>
            <a:r>
              <a:rPr lang="ko-KR" altLang="en-US" sz="1600" b="1" u="sng" dirty="0">
                <a:solidFill>
                  <a:srgbClr val="0033CC"/>
                </a:solidFill>
                <a:latin typeface="+mn-ea"/>
              </a:rPr>
              <a:t>야간근로 또는 휴일근로의 경우에는 그 시간 수를 포함한다</a:t>
            </a:r>
            <a:r>
              <a:rPr lang="en-US" altLang="ko-KR" sz="1600" b="1" u="sng" dirty="0">
                <a:solidFill>
                  <a:srgbClr val="0033CC"/>
                </a:solidFill>
                <a:latin typeface="+mn-ea"/>
              </a:rPr>
              <a:t>)</a:t>
            </a:r>
            <a:endParaRPr lang="ko-KR" altLang="en-US" sz="1600" b="1" u="sng" dirty="0">
              <a:solidFill>
                <a:srgbClr val="0033CC"/>
              </a:solidFill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b="1" u="sng" dirty="0">
                <a:solidFill>
                  <a:srgbClr val="0033CC"/>
                </a:solidFill>
                <a:latin typeface="+mn-ea"/>
              </a:rPr>
              <a:t>6. </a:t>
            </a:r>
            <a:r>
              <a:rPr lang="ko-KR" altLang="en-US" sz="1600" b="1" u="sng" dirty="0">
                <a:solidFill>
                  <a:srgbClr val="0033CC"/>
                </a:solidFill>
                <a:latin typeface="+mn-ea"/>
              </a:rPr>
              <a:t>법 제</a:t>
            </a:r>
            <a:r>
              <a:rPr lang="en-US" altLang="ko-KR" sz="1600" b="1" u="sng" dirty="0">
                <a:solidFill>
                  <a:srgbClr val="0033CC"/>
                </a:solidFill>
                <a:latin typeface="+mn-ea"/>
              </a:rPr>
              <a:t>43</a:t>
            </a:r>
            <a:r>
              <a:rPr lang="ko-KR" altLang="en-US" sz="1600" b="1" u="sng" dirty="0">
                <a:solidFill>
                  <a:srgbClr val="0033CC"/>
                </a:solidFill>
                <a:latin typeface="+mn-ea"/>
              </a:rPr>
              <a:t>조제</a:t>
            </a:r>
            <a:r>
              <a:rPr lang="en-US" altLang="ko-KR" sz="1600" b="1" u="sng" dirty="0">
                <a:solidFill>
                  <a:srgbClr val="0033CC"/>
                </a:solidFill>
                <a:latin typeface="+mn-ea"/>
              </a:rPr>
              <a:t>1</a:t>
            </a:r>
            <a:r>
              <a:rPr lang="ko-KR" altLang="en-US" sz="1600" b="1" u="sng" dirty="0">
                <a:solidFill>
                  <a:srgbClr val="0033CC"/>
                </a:solidFill>
                <a:latin typeface="+mn-ea"/>
              </a:rPr>
              <a:t>항 단서에 따라 임금의 일부를 공제한 경우에는 임금의 공제 항목 금액과 총액 등 공제내역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[</a:t>
            </a:r>
            <a:r>
              <a:rPr lang="ko-KR" altLang="en-US" sz="1600" dirty="0" err="1">
                <a:latin typeface="+mn-ea"/>
              </a:rPr>
              <a:t>본조신설</a:t>
            </a:r>
            <a:r>
              <a:rPr lang="ko-KR" altLang="en-US" sz="1600" dirty="0">
                <a:latin typeface="+mn-ea"/>
              </a:rPr>
              <a:t> </a:t>
            </a:r>
            <a:r>
              <a:rPr lang="en-US" altLang="ko-KR" sz="1600" dirty="0">
                <a:latin typeface="+mn-ea"/>
              </a:rPr>
              <a:t>2021. 11. 19.]</a:t>
            </a:r>
            <a:endParaRPr lang="ko-KR" altLang="en-US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21404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96607" y="341524"/>
            <a:ext cx="82406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endParaRPr lang="ko-KR" altLang="en-US" sz="20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84742" y="341524"/>
            <a:ext cx="815248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b="1" dirty="0">
                <a:solidFill>
                  <a:srgbClr val="FF0000"/>
                </a:solidFill>
                <a:latin typeface="+mn-ea"/>
              </a:rPr>
              <a:t>임금의 구성항목별 계산방법</a:t>
            </a:r>
            <a:endParaRPr lang="en-US" altLang="ko-KR" b="1" dirty="0">
              <a:solidFill>
                <a:srgbClr val="FF0000"/>
              </a:solidFill>
              <a:latin typeface="+mn-ea"/>
            </a:endParaRPr>
          </a:p>
          <a:p>
            <a:pPr fontAlgn="base"/>
            <a:endParaRPr lang="ko-KR" altLang="en-US" dirty="0">
              <a:solidFill>
                <a:srgbClr val="0033CC"/>
              </a:solidFill>
              <a:latin typeface="+mn-ea"/>
            </a:endParaRPr>
          </a:p>
          <a:p>
            <a:pPr fontAlgn="base" latinLnBrk="0"/>
            <a:r>
              <a:rPr lang="ko-KR" altLang="en-US" sz="1600" dirty="0">
                <a:latin typeface="+mn-ea"/>
              </a:rPr>
              <a:t>○ 임금의 구성항목별 금액이 어떻게 산출되었는지 </a:t>
            </a:r>
            <a:r>
              <a:rPr lang="ko-KR" altLang="en-US" sz="1600" dirty="0" err="1">
                <a:latin typeface="+mn-ea"/>
              </a:rPr>
              <a:t>산출식</a:t>
            </a:r>
            <a:r>
              <a:rPr lang="ko-KR" altLang="en-US" sz="1600" dirty="0">
                <a:latin typeface="+mn-ea"/>
              </a:rPr>
              <a:t> 또는 산출방법을 작성하되   근로자가 바로 알 수 있도록 구체적인 수치가 포함된 산출식을 적거나 지급요건을 기재 하는 것이 바람직함</a:t>
            </a:r>
            <a:endParaRPr lang="en-US" altLang="ko-KR" sz="1600" dirty="0">
              <a:latin typeface="+mn-ea"/>
            </a:endParaRPr>
          </a:p>
          <a:p>
            <a:pPr fontAlgn="base" latinLnBrk="0">
              <a:lnSpc>
                <a:spcPct val="150000"/>
              </a:lnSpc>
            </a:pPr>
            <a:endParaRPr lang="ko-KR" altLang="en-US" sz="1600" dirty="0">
              <a:latin typeface="+mn-ea"/>
            </a:endParaRPr>
          </a:p>
          <a:p>
            <a:pPr fontAlgn="base" latinLnBrk="0"/>
            <a:r>
              <a:rPr lang="ko-KR" altLang="en-US" sz="1600" dirty="0">
                <a:latin typeface="+mn-ea"/>
              </a:rPr>
              <a:t>○ 모든 임금 항목에 대한 </a:t>
            </a:r>
            <a:r>
              <a:rPr lang="ko-KR" altLang="en-US" sz="1600" dirty="0" err="1">
                <a:latin typeface="+mn-ea"/>
              </a:rPr>
              <a:t>산출식</a:t>
            </a:r>
            <a:r>
              <a:rPr lang="ko-KR" altLang="en-US" sz="1600" dirty="0">
                <a:latin typeface="+mn-ea"/>
              </a:rPr>
              <a:t> 또는 산출방법을 기재할 필요는 없으며 출근일수 시간 등에 따라 금액이 달라지는 항목에 대해서만 계산방법을 작성</a:t>
            </a:r>
          </a:p>
          <a:p>
            <a:pPr fontAlgn="base" latinLnBrk="0"/>
            <a:r>
              <a:rPr lang="en-US" altLang="ko-KR" sz="1600" u="sng" dirty="0">
                <a:solidFill>
                  <a:srgbClr val="FF0000"/>
                </a:solidFill>
                <a:latin typeface="+mn-ea"/>
              </a:rPr>
              <a:t>&lt; </a:t>
            </a:r>
            <a:r>
              <a:rPr lang="ko-KR" altLang="en-US" sz="1600" u="sng" dirty="0">
                <a:solidFill>
                  <a:srgbClr val="FF0000"/>
                </a:solidFill>
                <a:latin typeface="+mn-ea"/>
              </a:rPr>
              <a:t>예 시 </a:t>
            </a:r>
            <a:r>
              <a:rPr lang="en-US" altLang="ko-KR" sz="1600" u="sng" dirty="0">
                <a:solidFill>
                  <a:srgbClr val="FF0000"/>
                </a:solidFill>
                <a:latin typeface="+mn-ea"/>
              </a:rPr>
              <a:t>&gt;</a:t>
            </a:r>
            <a:endParaRPr lang="ko-KR" altLang="en-US" sz="1600" u="sng" dirty="0">
              <a:solidFill>
                <a:srgbClr val="FF0000"/>
              </a:solidFill>
              <a:latin typeface="+mn-ea"/>
            </a:endParaRPr>
          </a:p>
          <a:p>
            <a:pPr fontAlgn="base" latinLnBrk="0"/>
            <a:r>
              <a:rPr lang="ko-KR" altLang="en-US" sz="1600" dirty="0">
                <a:latin typeface="+mn-ea"/>
              </a:rPr>
              <a:t>㉮ 사업장에 출근한 경우에만 지급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 err="1">
                <a:latin typeface="+mn-ea"/>
              </a:rPr>
              <a:t>재택근무시에는</a:t>
            </a:r>
            <a:r>
              <a:rPr lang="ko-KR" altLang="en-US" sz="1600" dirty="0">
                <a:latin typeface="+mn-ea"/>
              </a:rPr>
              <a:t> 미지급</a:t>
            </a:r>
            <a:r>
              <a:rPr lang="en-US" altLang="ko-KR" sz="1600" dirty="0">
                <a:latin typeface="+mn-ea"/>
              </a:rPr>
              <a:t>)</a:t>
            </a:r>
            <a:r>
              <a:rPr lang="ko-KR" altLang="en-US" sz="1600" dirty="0">
                <a:latin typeface="+mn-ea"/>
              </a:rPr>
              <a:t>되는 통근수당 또는 식대의 경우 출근일수 기재</a:t>
            </a:r>
          </a:p>
          <a:p>
            <a:pPr fontAlgn="base" latinLnBrk="0"/>
            <a:r>
              <a:rPr lang="ko-KR" altLang="en-US" sz="1600" dirty="0">
                <a:latin typeface="+mn-ea"/>
              </a:rPr>
              <a:t>㉯ 월 </a:t>
            </a:r>
            <a:r>
              <a:rPr lang="en-US" altLang="ko-KR" sz="1600" dirty="0">
                <a:latin typeface="+mn-ea"/>
              </a:rPr>
              <a:t>15</a:t>
            </a:r>
            <a:r>
              <a:rPr lang="ko-KR" altLang="en-US" sz="1600" dirty="0">
                <a:latin typeface="+mn-ea"/>
              </a:rPr>
              <a:t>일 이상 근무 등의 조건으로 지급되는 임금항목의 경우 해당 지급 요건 충족 여부 등</a:t>
            </a:r>
          </a:p>
          <a:p>
            <a:pPr fontAlgn="base" latinLnBrk="0"/>
            <a:r>
              <a:rPr lang="ko-KR" altLang="en-US" sz="1600" dirty="0">
                <a:latin typeface="+mn-ea"/>
              </a:rPr>
              <a:t>㉰ 일</a:t>
            </a:r>
            <a:r>
              <a:rPr lang="en-US" altLang="ko-KR" sz="1600" dirty="0">
                <a:latin typeface="+mn-ea"/>
              </a:rPr>
              <a:t>‧</a:t>
            </a:r>
            <a:r>
              <a:rPr lang="ko-KR" altLang="en-US" sz="1600" dirty="0">
                <a:latin typeface="+mn-ea"/>
              </a:rPr>
              <a:t>숙직수당의 경우 그 일수 기재</a:t>
            </a:r>
            <a:endParaRPr lang="en-US" altLang="ko-KR" sz="1600" dirty="0">
              <a:latin typeface="+mn-ea"/>
            </a:endParaRPr>
          </a:p>
          <a:p>
            <a:pPr fontAlgn="base" latinLnBrk="0">
              <a:lnSpc>
                <a:spcPct val="150000"/>
              </a:lnSpc>
            </a:pPr>
            <a:endParaRPr lang="ko-KR" altLang="en-US" sz="1600" dirty="0">
              <a:latin typeface="+mn-ea"/>
            </a:endParaRPr>
          </a:p>
          <a:p>
            <a:pPr fontAlgn="base" latinLnBrk="0"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○ 임금 구성항목별 계산방법은 임금명세서에 별도로 </a:t>
            </a:r>
            <a:r>
              <a:rPr lang="ko-KR" altLang="en-US" sz="1600" dirty="0" err="1">
                <a:latin typeface="+mn-ea"/>
              </a:rPr>
              <a:t>작성란을</a:t>
            </a:r>
            <a:r>
              <a:rPr lang="ko-KR" altLang="en-US" sz="1600" dirty="0">
                <a:latin typeface="+mn-ea"/>
              </a:rPr>
              <a:t> 마련하여 기재할 수도 있고 해당 임금 </a:t>
            </a:r>
            <a:r>
              <a:rPr lang="ko-KR" altLang="en-US" sz="1600" dirty="0" err="1">
                <a:latin typeface="+mn-ea"/>
              </a:rPr>
              <a:t>항목란에</a:t>
            </a:r>
            <a:r>
              <a:rPr lang="ko-KR" altLang="en-US" sz="1600" dirty="0">
                <a:latin typeface="+mn-ea"/>
              </a:rPr>
              <a:t> 그 계산방법을 기재하더라도 무방함</a:t>
            </a:r>
            <a:endParaRPr lang="en-US" altLang="ko-KR" sz="1600" dirty="0">
              <a:latin typeface="+mn-ea"/>
            </a:endParaRPr>
          </a:p>
          <a:p>
            <a:pPr fontAlgn="base" latinLnBrk="0">
              <a:lnSpc>
                <a:spcPct val="150000"/>
              </a:lnSpc>
            </a:pPr>
            <a:endParaRPr lang="ko-KR" altLang="en-US" sz="1600" dirty="0">
              <a:latin typeface="+mn-ea"/>
            </a:endParaRPr>
          </a:p>
          <a:p>
            <a:pPr fontAlgn="base" latinLnBrk="0">
              <a:lnSpc>
                <a:spcPct val="150000"/>
              </a:lnSpc>
            </a:pPr>
            <a:r>
              <a:rPr lang="ko-KR" altLang="en-US" sz="1600" b="1" dirty="0">
                <a:latin typeface="+mn-ea"/>
              </a:rPr>
              <a:t>○ </a:t>
            </a:r>
            <a:r>
              <a:rPr lang="ko-KR" altLang="en-US" sz="1600" b="1" u="sng" dirty="0">
                <a:solidFill>
                  <a:srgbClr val="FF0000"/>
                </a:solidFill>
                <a:latin typeface="+mn-ea"/>
              </a:rPr>
              <a:t>연장 야간 휴일 근로를 하는 경우 추가된 근로시간에 대한 임금 이외에 가산수당이 발생하므로 실제 연장 야간 휴일 근로시간 수를 포함하여 계산방법을 작성</a:t>
            </a:r>
          </a:p>
          <a:p>
            <a:pPr fontAlgn="base" latinLnBrk="0"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* 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예시</a:t>
            </a:r>
            <a:r>
              <a:rPr lang="en-US" altLang="ko-KR" sz="1600" dirty="0">
                <a:latin typeface="+mn-ea"/>
              </a:rPr>
              <a:t>) </a:t>
            </a:r>
            <a:r>
              <a:rPr lang="ko-KR" altLang="en-US" sz="1600" dirty="0">
                <a:latin typeface="+mn-ea"/>
              </a:rPr>
              <a:t>연장근로수당 </a:t>
            </a:r>
            <a:r>
              <a:rPr lang="en-US" altLang="ko-KR" sz="1600" dirty="0">
                <a:latin typeface="+mn-ea"/>
              </a:rPr>
              <a:t>288,000</a:t>
            </a:r>
            <a:r>
              <a:rPr lang="ko-KR" altLang="en-US" sz="1600" dirty="0">
                <a:latin typeface="+mn-ea"/>
              </a:rPr>
              <a:t>원 </a:t>
            </a:r>
            <a:r>
              <a:rPr lang="en-US" altLang="ko-KR" sz="1600" dirty="0">
                <a:latin typeface="+mn-ea"/>
              </a:rPr>
              <a:t>= 16</a:t>
            </a:r>
            <a:r>
              <a:rPr lang="ko-KR" altLang="en-US" sz="1600" dirty="0">
                <a:latin typeface="+mn-ea"/>
              </a:rPr>
              <a:t>시간 </a:t>
            </a:r>
            <a:r>
              <a:rPr lang="en-US" altLang="ko-KR" sz="1600" dirty="0">
                <a:latin typeface="+mn-ea"/>
              </a:rPr>
              <a:t>X 12,000</a:t>
            </a:r>
            <a:r>
              <a:rPr lang="ko-KR" altLang="en-US" sz="1600" dirty="0">
                <a:latin typeface="+mn-ea"/>
              </a:rPr>
              <a:t>원 </a:t>
            </a:r>
            <a:r>
              <a:rPr lang="en-US" altLang="ko-KR" sz="1600" dirty="0">
                <a:latin typeface="+mn-ea"/>
              </a:rPr>
              <a:t>X 1.5</a:t>
            </a:r>
            <a:endParaRPr lang="ko-KR" altLang="en-US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22461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96607" y="341524"/>
            <a:ext cx="82406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endParaRPr lang="ko-KR" altLang="en-US" sz="20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84480" y="341524"/>
            <a:ext cx="835274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ko-KR" altLang="en-US" sz="1600" b="1" dirty="0">
                <a:solidFill>
                  <a:srgbClr val="FF0000"/>
                </a:solidFill>
                <a:latin typeface="+mn-ea"/>
              </a:rPr>
              <a:t>임금명세서 교부 방식</a:t>
            </a:r>
          </a:p>
          <a:p>
            <a:pPr fontAlgn="base" latinLnBrk="0"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서면 또는 전자문서 및 전자거래기본법에 따른 전자문서 </a:t>
            </a:r>
            <a:r>
              <a:rPr lang="en-US" altLang="ko-KR" sz="1600" dirty="0">
                <a:latin typeface="+mn-ea"/>
              </a:rPr>
              <a:t> </a:t>
            </a:r>
          </a:p>
          <a:p>
            <a:pPr fontAlgn="base" latinLnBrk="0">
              <a:lnSpc>
                <a:spcPct val="150000"/>
              </a:lnSpc>
            </a:pPr>
            <a:endParaRPr lang="en-US" altLang="ko-KR" sz="1600" dirty="0">
              <a:latin typeface="+mn-ea"/>
            </a:endParaRPr>
          </a:p>
          <a:p>
            <a:pPr fontAlgn="base" latinLnBrk="0"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   </a:t>
            </a:r>
            <a:r>
              <a:rPr lang="ko-KR" altLang="en-US" sz="1400" b="1" dirty="0">
                <a:latin typeface="+mn-ea"/>
              </a:rPr>
              <a:t>교부 가능한 임금명세서 교부 방식</a:t>
            </a:r>
            <a:r>
              <a:rPr lang="en-US" altLang="ko-KR" sz="1400" b="1" dirty="0">
                <a:latin typeface="+mn-ea"/>
              </a:rPr>
              <a:t>(</a:t>
            </a:r>
            <a:r>
              <a:rPr lang="ko-KR" altLang="en-US" sz="1400" b="1" dirty="0">
                <a:latin typeface="+mn-ea"/>
              </a:rPr>
              <a:t>예시</a:t>
            </a:r>
            <a:r>
              <a:rPr lang="en-US" altLang="ko-KR" sz="1400" b="1" dirty="0">
                <a:latin typeface="+mn-ea"/>
              </a:rPr>
              <a:t>)</a:t>
            </a:r>
            <a:endParaRPr lang="ko-KR" altLang="en-US" sz="1400" b="1" dirty="0">
              <a:latin typeface="+mn-ea"/>
            </a:endParaRPr>
          </a:p>
          <a:p>
            <a:pPr fontAlgn="base" latinLnBrk="0"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 </a:t>
            </a:r>
          </a:p>
          <a:p>
            <a:pPr fontAlgn="base" latinLnBrk="0">
              <a:lnSpc>
                <a:spcPct val="150000"/>
              </a:lnSpc>
            </a:pPr>
            <a:endParaRPr lang="ko-KR" altLang="en-US" sz="1600" dirty="0">
              <a:latin typeface="+mn-ea"/>
            </a:endParaRPr>
          </a:p>
          <a:p>
            <a:pPr fontAlgn="base" latinLnBrk="0">
              <a:lnSpc>
                <a:spcPct val="150000"/>
              </a:lnSpc>
            </a:pPr>
            <a:endParaRPr lang="en-US" altLang="ko-KR" sz="1600" b="1" dirty="0">
              <a:solidFill>
                <a:srgbClr val="FF0000"/>
              </a:solidFill>
              <a:latin typeface="+mn-ea"/>
            </a:endParaRPr>
          </a:p>
          <a:p>
            <a:pPr fontAlgn="base" latinLnBrk="0">
              <a:lnSpc>
                <a:spcPct val="150000"/>
              </a:lnSpc>
            </a:pPr>
            <a:endParaRPr lang="en-US" altLang="ko-KR" sz="1600" b="1" dirty="0">
              <a:solidFill>
                <a:srgbClr val="FF0000"/>
              </a:solidFill>
              <a:latin typeface="+mn-ea"/>
            </a:endParaRPr>
          </a:p>
          <a:p>
            <a:pPr fontAlgn="base" latinLnBrk="0">
              <a:lnSpc>
                <a:spcPct val="150000"/>
              </a:lnSpc>
            </a:pPr>
            <a:endParaRPr lang="en-US" altLang="ko-KR" sz="1600" b="1" dirty="0">
              <a:solidFill>
                <a:srgbClr val="FF0000"/>
              </a:solidFill>
              <a:latin typeface="+mn-ea"/>
            </a:endParaRPr>
          </a:p>
          <a:p>
            <a:pPr fontAlgn="base" latinLnBrk="0">
              <a:lnSpc>
                <a:spcPct val="150000"/>
              </a:lnSpc>
            </a:pPr>
            <a:endParaRPr lang="en-US" altLang="ko-KR" sz="1600" b="1" dirty="0">
              <a:solidFill>
                <a:srgbClr val="FF0000"/>
              </a:solidFill>
              <a:latin typeface="+mn-ea"/>
            </a:endParaRPr>
          </a:p>
          <a:p>
            <a:pPr fontAlgn="base" latinLnBrk="0">
              <a:lnSpc>
                <a:spcPct val="150000"/>
              </a:lnSpc>
            </a:pPr>
            <a:endParaRPr lang="en-US" altLang="ko-KR" sz="1600" b="1" dirty="0">
              <a:solidFill>
                <a:srgbClr val="FF0000"/>
              </a:solidFill>
              <a:latin typeface="+mn-ea"/>
            </a:endParaRPr>
          </a:p>
          <a:p>
            <a:pPr fontAlgn="base" latinLnBrk="0">
              <a:lnSpc>
                <a:spcPct val="150000"/>
              </a:lnSpc>
            </a:pPr>
            <a:r>
              <a:rPr lang="ko-KR" altLang="en-US" sz="1600" b="1" dirty="0">
                <a:solidFill>
                  <a:srgbClr val="FF0000"/>
                </a:solidFill>
                <a:latin typeface="+mn-ea"/>
              </a:rPr>
              <a:t>임금명세서 교부 시기</a:t>
            </a:r>
          </a:p>
          <a:p>
            <a:pPr fontAlgn="base" latinLnBrk="0"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사용자는 근로자에게 임금을 지급하는 때에 임금명세서를 주어야 함</a:t>
            </a:r>
          </a:p>
          <a:p>
            <a:pPr fontAlgn="base" latinLnBrk="0"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임금을 지급하는 때란 재직자를 기준으로  </a:t>
            </a:r>
            <a:r>
              <a:rPr lang="ko-KR" altLang="en-US" sz="1600" b="1" u="sng" dirty="0">
                <a:latin typeface="+mn-ea"/>
              </a:rPr>
              <a:t>정기 지급일을 의미함</a:t>
            </a:r>
          </a:p>
          <a:p>
            <a:pPr fontAlgn="base"/>
            <a:endParaRPr lang="ko-KR" altLang="en-US" b="1" u="sng" dirty="0">
              <a:solidFill>
                <a:srgbClr val="0033CC"/>
              </a:solidFill>
            </a:endParaRPr>
          </a:p>
          <a:p>
            <a:pPr fontAlgn="base" latinLnBrk="0"/>
            <a:endParaRPr lang="en-US" altLang="ko-KR" sz="16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36775" y="2984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32088"/>
              </p:ext>
            </p:extLst>
          </p:nvPr>
        </p:nvGraphicFramePr>
        <p:xfrm>
          <a:off x="396606" y="1941513"/>
          <a:ext cx="8240617" cy="2425446"/>
        </p:xfrm>
        <a:graphic>
          <a:graphicData uri="http://schemas.openxmlformats.org/drawingml/2006/table">
            <a:tbl>
              <a:tblPr/>
              <a:tblGrid>
                <a:gridCol w="82406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685352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err="1">
                          <a:solidFill>
                            <a:srgbClr val="0033CC"/>
                          </a:solidFill>
                          <a:effectLst/>
                          <a:latin typeface="+mn-ea"/>
                          <a:ea typeface="+mn-ea"/>
                        </a:rPr>
                        <a:t>ㅇ</a:t>
                      </a:r>
                      <a:r>
                        <a:rPr lang="ko-KR" altLang="en-US" sz="1400" b="1" kern="0" spc="0" dirty="0">
                          <a:solidFill>
                            <a:srgbClr val="0033CC"/>
                          </a:solidFill>
                          <a:effectLst/>
                          <a:latin typeface="+mn-ea"/>
                          <a:ea typeface="+mn-ea"/>
                        </a:rPr>
                        <a:t> 근로자에게 서면 임금명세서 직접 교부</a:t>
                      </a: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err="1">
                          <a:solidFill>
                            <a:srgbClr val="0033CC"/>
                          </a:solidFill>
                          <a:effectLst/>
                          <a:latin typeface="+mn-ea"/>
                          <a:ea typeface="+mn-ea"/>
                        </a:rPr>
                        <a:t>ㅇ</a:t>
                      </a:r>
                      <a:r>
                        <a:rPr lang="ko-KR" altLang="en-US" sz="1400" b="1" kern="0" spc="0" dirty="0">
                          <a:solidFill>
                            <a:srgbClr val="0033CC"/>
                          </a:solidFill>
                          <a:effectLst/>
                          <a:latin typeface="+mn-ea"/>
                          <a:ea typeface="+mn-ea"/>
                        </a:rPr>
                        <a:t> 전자임금명세서를  작성하고 자동으로 송</a:t>
                      </a:r>
                      <a:r>
                        <a:rPr lang="en-US" altLang="ko-KR" sz="1400" b="1" kern="0" spc="0" dirty="0">
                          <a:solidFill>
                            <a:srgbClr val="0033CC"/>
                          </a:solidFill>
                          <a:effectLst/>
                          <a:latin typeface="+mn-ea"/>
                          <a:ea typeface="+mn-ea"/>
                        </a:rPr>
                        <a:t>‧</a:t>
                      </a:r>
                      <a:r>
                        <a:rPr lang="ko-KR" altLang="en-US" sz="1400" b="1" kern="0" spc="0" dirty="0">
                          <a:solidFill>
                            <a:srgbClr val="0033CC"/>
                          </a:solidFill>
                          <a:effectLst/>
                          <a:latin typeface="+mn-ea"/>
                          <a:ea typeface="+mn-ea"/>
                        </a:rPr>
                        <a:t>수신 되도록 구축된  정보처리시스템을  활용하여  전송</a:t>
                      </a: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err="1">
                          <a:solidFill>
                            <a:srgbClr val="0033CC"/>
                          </a:solidFill>
                          <a:effectLst/>
                          <a:latin typeface="+mn-ea"/>
                          <a:ea typeface="+mn-ea"/>
                        </a:rPr>
                        <a:t>ㅇ</a:t>
                      </a:r>
                      <a:r>
                        <a:rPr lang="ko-KR" altLang="en-US" sz="1400" b="1" kern="0" spc="0" dirty="0">
                          <a:solidFill>
                            <a:srgbClr val="0033CC"/>
                          </a:solidFill>
                          <a:effectLst/>
                          <a:latin typeface="+mn-ea"/>
                          <a:ea typeface="+mn-ea"/>
                        </a:rPr>
                        <a:t> 사내  전산망의  정보처리시스템</a:t>
                      </a:r>
                      <a:r>
                        <a:rPr lang="en-US" altLang="ko-KR" sz="1400" b="1" kern="0" spc="0" dirty="0">
                          <a:solidFill>
                            <a:srgbClr val="0033CC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b="1" kern="0" spc="0" dirty="0">
                          <a:solidFill>
                            <a:srgbClr val="0033CC"/>
                          </a:solidFill>
                          <a:effectLst/>
                          <a:latin typeface="+mn-ea"/>
                          <a:ea typeface="+mn-ea"/>
                        </a:rPr>
                        <a:t>애플리케이션 등을 통한 전달</a:t>
                      </a: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err="1">
                          <a:solidFill>
                            <a:srgbClr val="0033CC"/>
                          </a:solidFill>
                          <a:effectLst/>
                          <a:latin typeface="+mn-ea"/>
                          <a:ea typeface="+mn-ea"/>
                        </a:rPr>
                        <a:t>ㅇ</a:t>
                      </a:r>
                      <a:r>
                        <a:rPr lang="ko-KR" altLang="en-US" sz="1400" b="1" kern="0" spc="0" dirty="0">
                          <a:solidFill>
                            <a:srgbClr val="0033CC"/>
                          </a:solidFill>
                          <a:effectLst/>
                          <a:latin typeface="+mn-ea"/>
                          <a:ea typeface="+mn-ea"/>
                        </a:rPr>
                        <a:t> 전자임금명세서를  작성하고  공인전자주소</a:t>
                      </a:r>
                      <a:r>
                        <a:rPr lang="en-US" altLang="ko-KR" sz="1400" b="1" kern="0" spc="0" dirty="0">
                          <a:solidFill>
                            <a:srgbClr val="0033CC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b="1" kern="0" spc="0" dirty="0" err="1">
                          <a:solidFill>
                            <a:srgbClr val="0033CC"/>
                          </a:solidFill>
                          <a:effectLst/>
                          <a:latin typeface="+mn-ea"/>
                          <a:ea typeface="+mn-ea"/>
                        </a:rPr>
                        <a:t>포털사이트</a:t>
                      </a:r>
                      <a:r>
                        <a:rPr lang="ko-KR" altLang="en-US" sz="1400" b="1" kern="0" spc="0" dirty="0">
                          <a:solidFill>
                            <a:srgbClr val="0033CC"/>
                          </a:solidFill>
                          <a:effectLst/>
                          <a:latin typeface="+mn-ea"/>
                          <a:ea typeface="+mn-ea"/>
                        </a:rPr>
                        <a:t> 등에서  </a:t>
                      </a:r>
                      <a:r>
                        <a:rPr lang="ko-KR" altLang="en-US" sz="1400" b="1" kern="0" spc="0" dirty="0" err="1">
                          <a:solidFill>
                            <a:srgbClr val="0033CC"/>
                          </a:solidFill>
                          <a:effectLst/>
                          <a:latin typeface="+mn-ea"/>
                          <a:ea typeface="+mn-ea"/>
                        </a:rPr>
                        <a:t>제공하</a:t>
                      </a:r>
                      <a:r>
                        <a:rPr lang="ko-KR" altLang="en-US" sz="1400" b="1" kern="0" spc="0" dirty="0">
                          <a:solidFill>
                            <a:srgbClr val="0033CC"/>
                          </a:solidFill>
                          <a:effectLst/>
                          <a:latin typeface="+mn-ea"/>
                          <a:ea typeface="+mn-ea"/>
                        </a:rPr>
                        <a:t> 는 </a:t>
                      </a:r>
                      <a:r>
                        <a:rPr lang="ko-KR" altLang="en-US" sz="1400" b="1" kern="0" spc="0" dirty="0" err="1">
                          <a:solidFill>
                            <a:srgbClr val="0033CC"/>
                          </a:solidFill>
                          <a:effectLst/>
                          <a:latin typeface="+mn-ea"/>
                          <a:ea typeface="+mn-ea"/>
                        </a:rPr>
                        <a:t>이메일</a:t>
                      </a:r>
                      <a:r>
                        <a:rPr lang="ko-KR" altLang="en-US" sz="1400" b="1" kern="0" spc="0" dirty="0">
                          <a:solidFill>
                            <a:srgbClr val="0033CC"/>
                          </a:solidFill>
                          <a:effectLst/>
                          <a:latin typeface="+mn-ea"/>
                          <a:ea typeface="+mn-ea"/>
                        </a:rPr>
                        <a:t> 등  각종  전자적 방법을 이용하여  전송</a:t>
                      </a: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err="1">
                          <a:solidFill>
                            <a:srgbClr val="0033CC"/>
                          </a:solidFill>
                          <a:effectLst/>
                          <a:latin typeface="+mn-ea"/>
                          <a:ea typeface="+mn-ea"/>
                        </a:rPr>
                        <a:t>ㅇ</a:t>
                      </a:r>
                      <a:r>
                        <a:rPr lang="ko-KR" altLang="en-US" sz="1400" b="1" kern="0" spc="0" dirty="0">
                          <a:solidFill>
                            <a:srgbClr val="0033CC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b="1" kern="0" spc="0" dirty="0" err="1">
                          <a:solidFill>
                            <a:srgbClr val="0033CC"/>
                          </a:solidFill>
                          <a:effectLst/>
                          <a:latin typeface="+mn-ea"/>
                          <a:ea typeface="+mn-ea"/>
                        </a:rPr>
                        <a:t>임금총액등</a:t>
                      </a:r>
                      <a:r>
                        <a:rPr lang="ko-KR" altLang="en-US" sz="1400" b="1" kern="0" spc="0" dirty="0">
                          <a:solidFill>
                            <a:srgbClr val="0033CC"/>
                          </a:solidFill>
                          <a:effectLst/>
                          <a:latin typeface="+mn-ea"/>
                          <a:ea typeface="+mn-ea"/>
                        </a:rPr>
                        <a:t> 근로기준법령상   기재사항을 포함하여   휴대전화    문자메시지 </a:t>
                      </a:r>
                      <a:r>
                        <a:rPr lang="ko-KR" altLang="en-US" sz="1400" b="1" kern="0" spc="0" dirty="0" err="1">
                          <a:solidFill>
                            <a:srgbClr val="0033CC"/>
                          </a:solidFill>
                          <a:effectLst/>
                          <a:latin typeface="+mn-ea"/>
                          <a:ea typeface="+mn-ea"/>
                        </a:rPr>
                        <a:t>로</a:t>
                      </a:r>
                      <a:r>
                        <a:rPr lang="ko-KR" altLang="en-US" sz="1400" b="1" kern="0" spc="0" dirty="0">
                          <a:solidFill>
                            <a:srgbClr val="0033CC"/>
                          </a:solidFill>
                          <a:effectLst/>
                          <a:latin typeface="+mn-ea"/>
                          <a:ea typeface="+mn-ea"/>
                        </a:rPr>
                        <a:t>   근로자에게   전송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58215" y="19415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89232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96607" y="341524"/>
            <a:ext cx="82406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endParaRPr lang="ko-KR" altLang="en-US" sz="20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84742" y="341524"/>
            <a:ext cx="815248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endParaRPr lang="en-US" altLang="ko-KR" sz="2400" b="1" dirty="0">
              <a:solidFill>
                <a:srgbClr val="FF0000"/>
              </a:solidFill>
              <a:latin typeface="+mn-ea"/>
            </a:endParaRPr>
          </a:p>
          <a:p>
            <a:pPr marL="457200" indent="-457200" fontAlgn="base">
              <a:lnSpc>
                <a:spcPct val="150000"/>
              </a:lnSpc>
              <a:buAutoNum type="arabicPeriod"/>
            </a:pPr>
            <a:endParaRPr lang="ko-KR" altLang="en-US" sz="2000" dirty="0">
              <a:latin typeface="+mn-ea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953336"/>
              </p:ext>
            </p:extLst>
          </p:nvPr>
        </p:nvGraphicFramePr>
        <p:xfrm>
          <a:off x="1004711" y="169333"/>
          <a:ext cx="7175146" cy="6969498"/>
        </p:xfrm>
        <a:graphic>
          <a:graphicData uri="http://schemas.openxmlformats.org/drawingml/2006/table">
            <a:tbl>
              <a:tblPr/>
              <a:tblGrid>
                <a:gridCol w="10754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2369">
                  <a:extLst>
                    <a:ext uri="{9D8B030D-6E8A-4147-A177-3AD203B41FA5}">
                      <a16:colId xmlns:a16="http://schemas.microsoft.com/office/drawing/2014/main" xmlns="" val="3786512110"/>
                    </a:ext>
                  </a:extLst>
                </a:gridCol>
                <a:gridCol w="439615">
                  <a:extLst>
                    <a:ext uri="{9D8B030D-6E8A-4147-A177-3AD203B41FA5}">
                      <a16:colId xmlns:a16="http://schemas.microsoft.com/office/drawing/2014/main" xmlns="" val="1643642361"/>
                    </a:ext>
                  </a:extLst>
                </a:gridCol>
                <a:gridCol w="1090246">
                  <a:extLst>
                    <a:ext uri="{9D8B030D-6E8A-4147-A177-3AD203B41FA5}">
                      <a16:colId xmlns:a16="http://schemas.microsoft.com/office/drawing/2014/main" xmlns="" val="3706106997"/>
                    </a:ext>
                  </a:extLst>
                </a:gridCol>
                <a:gridCol w="307731">
                  <a:extLst>
                    <a:ext uri="{9D8B030D-6E8A-4147-A177-3AD203B41FA5}">
                      <a16:colId xmlns:a16="http://schemas.microsoft.com/office/drawing/2014/main" xmlns="" val="3718095992"/>
                    </a:ext>
                  </a:extLst>
                </a:gridCol>
                <a:gridCol w="765711">
                  <a:extLst>
                    <a:ext uri="{9D8B030D-6E8A-4147-A177-3AD203B41FA5}">
                      <a16:colId xmlns:a16="http://schemas.microsoft.com/office/drawing/2014/main" xmlns="" val="3711487420"/>
                    </a:ext>
                  </a:extLst>
                </a:gridCol>
                <a:gridCol w="2125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07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7181">
                  <a:extLst>
                    <a:ext uri="{9D8B030D-6E8A-4147-A177-3AD203B41FA5}">
                      <a16:colId xmlns:a16="http://schemas.microsoft.com/office/drawing/2014/main" xmlns="" val="3839092369"/>
                    </a:ext>
                  </a:extLst>
                </a:gridCol>
                <a:gridCol w="2125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80099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49952">
                <a:tc gridSpan="1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임 금 명 세 서 </a:t>
                      </a: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예시</a:t>
                      </a: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지급일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:</a:t>
                      </a:r>
                      <a:r>
                        <a:rPr lang="ko-KR" altLang="en-US" sz="10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2022-1-25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</a:txBody>
                  <a:tcPr marL="27414" marR="27414" marT="7579" marB="757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340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성명</a:t>
                      </a:r>
                    </a:p>
                  </a:txBody>
                  <a:tcPr marL="27414" marR="27414" marT="7579" marB="757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 kern="0" spc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최 고 치 </a:t>
                      </a:r>
                      <a:endParaRPr lang="ko-KR" altLang="en-US" sz="2000"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생년월일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사번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r>
                        <a:rPr lang="en-US" sz="10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1200 </a:t>
                      </a: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340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부서</a:t>
                      </a:r>
                    </a:p>
                  </a:txBody>
                  <a:tcPr marL="27414" marR="27414" marT="7579" marB="757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 kern="0" spc="0" dirty="0" err="1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달님반</a:t>
                      </a: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직급</a:t>
                      </a: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r>
                        <a:rPr lang="ko-KR" altLang="en-US" sz="10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교사</a:t>
                      </a: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2460">
                <a:tc gridSpan="11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3403">
                <a:tc gridSpan="1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세부 내역</a:t>
                      </a:r>
                    </a:p>
                  </a:txBody>
                  <a:tcPr marL="27414" marR="27414" marT="7579" marB="757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3403">
                <a:tc gridSpan="7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 급</a:t>
                      </a:r>
                    </a:p>
                  </a:txBody>
                  <a:tcPr marL="27414" marR="27414" marT="7579" marB="757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pPr latinLnBrk="1"/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 제</a:t>
                      </a:r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공 제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3403"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임금 항목</a:t>
                      </a:r>
                    </a:p>
                  </a:txBody>
                  <a:tcPr marL="27414" marR="27414" marT="7579" marB="757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지급 금액</a:t>
                      </a:r>
                      <a:endParaRPr lang="ko-KR" altLang="en-US"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공제 항목</a:t>
                      </a:r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공제 금액</a:t>
                      </a: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8667">
                <a:tc rowSpan="6"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매월지급</a:t>
                      </a:r>
                    </a:p>
                  </a:txBody>
                  <a:tcPr marL="27414" marR="27414" marT="7579" marB="757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0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기본급</a:t>
                      </a:r>
                      <a:r>
                        <a:rPr lang="en-US" altLang="ko-KR" sz="10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주휴포함</a:t>
                      </a:r>
                      <a:r>
                        <a:rPr lang="en-US" altLang="ko-KR" sz="10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2,000,000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기본급</a:t>
                      </a:r>
                      <a:r>
                        <a:rPr lang="en-US" altLang="ko-KR" sz="900" kern="0" spc="0" dirty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900" kern="0" spc="0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주휴포함</a:t>
                      </a:r>
                      <a:r>
                        <a:rPr lang="en-US" altLang="ko-KR" sz="900" kern="0" spc="0" dirty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900" kern="0" spc="0" dirty="0">
                        <a:solidFill>
                          <a:srgbClr val="0000FF"/>
                        </a:solidFill>
                        <a:effectLst/>
                        <a:latin typeface="맑은 고딕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소득세</a:t>
                      </a: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25,950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5266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0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직책수당</a:t>
                      </a: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sz="10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90,000 </a:t>
                      </a: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직책수당</a:t>
                      </a:r>
                      <a:endParaRPr lang="ko-KR" altLang="en-US" sz="900" kern="0" spc="0" dirty="0">
                        <a:solidFill>
                          <a:srgbClr val="0000FF"/>
                        </a:solidFill>
                        <a:effectLst/>
                        <a:latin typeface="맑은 고딕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국민연금</a:t>
                      </a: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92,700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1114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0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연장근로수당</a:t>
                      </a: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sz="10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150,000</a:t>
                      </a: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연장근로수당</a:t>
                      </a:r>
                      <a:endParaRPr lang="ko-KR" altLang="en-US" sz="900" kern="0" spc="0">
                        <a:solidFill>
                          <a:srgbClr val="0000FF"/>
                        </a:solidFill>
                        <a:effectLst/>
                        <a:latin typeface="맑은 고딕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고용보험</a:t>
                      </a: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17,600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48918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0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휴일근로수당</a:t>
                      </a: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sz="10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75,000</a:t>
                      </a: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휴일근로수당</a:t>
                      </a:r>
                      <a:endParaRPr lang="ko-KR" altLang="en-US" sz="900" kern="0" spc="0">
                        <a:solidFill>
                          <a:srgbClr val="0000FF"/>
                        </a:solidFill>
                        <a:effectLst/>
                        <a:latin typeface="맑은 고딕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건강보험</a:t>
                      </a: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75,460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53403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장기요양보험</a:t>
                      </a: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8,690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3403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지방소득세</a:t>
                      </a: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2,590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32460">
                <a:tc rowSpan="3" gridSpan="2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격월 또는 부정기 지 급</a:t>
                      </a:r>
                    </a:p>
                  </a:txBody>
                  <a:tcPr marL="27414" marR="27414" marT="7579" marB="757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32460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100"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100"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32460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53403"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지급액 계</a:t>
                      </a:r>
                    </a:p>
                  </a:txBody>
                  <a:tcPr marL="27414" marR="27414" marT="7579" marB="757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sz="9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2,315,000</a:t>
                      </a:r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공제액 계</a:t>
                      </a:r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222,990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53403">
                <a:tc gridSpan="7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실수령액 </a:t>
                      </a:r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2,077,010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57283">
                <a:tc gridSpan="11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32460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연장근로시간수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</a:txBody>
                  <a:tcPr marL="27414" marR="27414" marT="7579" marB="757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야간근로시간수</a:t>
                      </a:r>
                      <a:endParaRPr lang="ko-KR" altLang="en-US"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휴일근로시간수</a:t>
                      </a:r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야간근로시간수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통상시급</a:t>
                      </a:r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휴일근로시간수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52825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sz="9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0" spc="0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sz="9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10,000</a:t>
                      </a:r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FF"/>
                          </a:solidFill>
                          <a:effectLst/>
                          <a:latin typeface="함초롬바탕"/>
                        </a:rPr>
                        <a:t>5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32460">
                <a:tc gridSpan="11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53403">
                <a:tc gridSpan="1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계산 방법</a:t>
                      </a:r>
                    </a:p>
                  </a:txBody>
                  <a:tcPr marL="27414" marR="27414" marT="7579" marB="757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53403">
                <a:tc gridSpan="9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marL="27414" marR="27414" marT="7579" marB="757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산출식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또는 산출방법</a:t>
                      </a: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53403">
                <a:tc gridSpan="9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연장근로수당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연장근로시간 </a:t>
                      </a:r>
                      <a:r>
                        <a:rPr lang="en-US" altLang="ko-KR" sz="9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x </a:t>
                      </a:r>
                      <a:r>
                        <a:rPr lang="ko-KR" altLang="en-US" sz="9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통상시급 </a:t>
                      </a:r>
                      <a:r>
                        <a:rPr lang="en-US" altLang="ko-KR" sz="9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x 1.5</a:t>
                      </a: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53403">
                <a:tc gridSpan="9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휴일근로수당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휴일근로시간 </a:t>
                      </a:r>
                      <a:r>
                        <a:rPr lang="en-US" altLang="ko-KR" sz="9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x </a:t>
                      </a:r>
                      <a:r>
                        <a:rPr lang="ko-KR" altLang="en-US" sz="9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통상시급 </a:t>
                      </a:r>
                      <a:r>
                        <a:rPr lang="en-US" altLang="ko-KR" sz="9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x 1.5</a:t>
                      </a: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53403">
                <a:tc gridSpan="9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통상시급 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통상임금</a:t>
                      </a:r>
                      <a:r>
                        <a:rPr lang="en-US" altLang="ko-KR" sz="9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기본급</a:t>
                      </a:r>
                      <a:r>
                        <a:rPr lang="en-US" altLang="ko-KR" sz="9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직책수당</a:t>
                      </a:r>
                      <a:r>
                        <a:rPr lang="en-US" altLang="ko-KR" sz="9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) ÷209</a:t>
                      </a:r>
                      <a:r>
                        <a:rPr lang="ko-KR" altLang="en-US" sz="9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시간 </a:t>
                      </a: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53403">
                <a:tc gridSpan="9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26114">
                <a:tc gridSpan="11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해당 사업장 상황에 따라 기재가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필요없는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항목이 있을 수 있습니다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7414" marR="27414" marT="7579" marB="7579" anchor="ctr">
                    <a:lnL>
                      <a:noFill/>
                    </a:lnL>
                    <a:lnR>
                      <a:noFill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126114">
                <a:tc gridSpan="11"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" kern="0" spc="0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27414" marR="27414" marT="7579" marB="75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43325" y="1347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31740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96607" y="341524"/>
            <a:ext cx="8240617" cy="8342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800" kern="0" spc="0" dirty="0">
                <a:solidFill>
                  <a:srgbClr val="FF0000"/>
                </a:solidFill>
                <a:effectLst/>
                <a:latin typeface="+mn-ea"/>
              </a:rPr>
              <a:t>                         </a:t>
            </a:r>
            <a:r>
              <a:rPr lang="ko-KR" altLang="en-US" sz="1800" b="1" kern="0" spc="0" dirty="0">
                <a:solidFill>
                  <a:srgbClr val="FF0000"/>
                </a:solidFill>
                <a:effectLst/>
                <a:latin typeface="+mn-ea"/>
              </a:rPr>
              <a:t>사건 처리 및 사업장 지도 지침</a:t>
            </a:r>
            <a:r>
              <a:rPr lang="en-US" altLang="ko-KR" sz="1800" b="1" kern="0" spc="0" dirty="0">
                <a:solidFill>
                  <a:srgbClr val="FF0000"/>
                </a:solidFill>
                <a:effectLst/>
                <a:latin typeface="+mn-ea"/>
              </a:rPr>
              <a:t>(</a:t>
            </a:r>
            <a:r>
              <a:rPr lang="ko-KR" altLang="en-US" sz="1800" b="1" kern="0" spc="0" dirty="0">
                <a:solidFill>
                  <a:srgbClr val="FF0000"/>
                </a:solidFill>
                <a:effectLst/>
                <a:latin typeface="+mn-ea"/>
              </a:rPr>
              <a:t>요약</a:t>
            </a:r>
            <a:r>
              <a:rPr lang="en-US" altLang="ko-KR" sz="1800" b="1" kern="0" spc="0" dirty="0">
                <a:solidFill>
                  <a:srgbClr val="FF0000"/>
                </a:solidFill>
                <a:effectLst/>
                <a:latin typeface="+mn-ea"/>
              </a:rPr>
              <a:t>)</a:t>
            </a:r>
            <a:endParaRPr lang="ko-KR" altLang="en-US" sz="1800" b="1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fontAlgn="base"/>
            <a:r>
              <a:rPr lang="ko-KR" altLang="en-US" sz="1800" b="1" kern="0" spc="0" dirty="0">
                <a:solidFill>
                  <a:srgbClr val="FF0000"/>
                </a:solidFill>
                <a:effectLst/>
                <a:latin typeface="+mn-ea"/>
              </a:rPr>
              <a:t>                                      기본 방향</a:t>
            </a:r>
            <a:endParaRPr lang="ko-KR" altLang="en-US" sz="1800" b="1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fontAlgn="base"/>
            <a:endParaRPr lang="ko-KR" altLang="en-US" sz="2000" dirty="0">
              <a:latin typeface="+mn-ea"/>
            </a:endParaRPr>
          </a:p>
          <a:p>
            <a:pPr fontAlgn="base"/>
            <a:r>
              <a:rPr lang="en-US" altLang="ko-KR" sz="2000" dirty="0">
                <a:latin typeface="+mn-ea"/>
              </a:rPr>
              <a:t> </a:t>
            </a:r>
            <a:endParaRPr lang="en-US" altLang="ko-KR" sz="2000" dirty="0">
              <a:solidFill>
                <a:srgbClr val="0033CC"/>
              </a:solidFill>
              <a:latin typeface="+mn-ea"/>
            </a:endParaRPr>
          </a:p>
          <a:p>
            <a:pPr fontAlgn="base"/>
            <a:endParaRPr lang="ko-KR" altLang="en-US" sz="2000" dirty="0">
              <a:latin typeface="+mn-ea"/>
            </a:endParaRPr>
          </a:p>
          <a:p>
            <a:pPr fontAlgn="base">
              <a:lnSpc>
                <a:spcPct val="150000"/>
              </a:lnSpc>
            </a:pPr>
            <a:endParaRPr lang="ko-KR" altLang="en-US" sz="2000" dirty="0">
              <a:latin typeface="+mn-ea"/>
            </a:endParaRPr>
          </a:p>
          <a:p>
            <a:pPr marL="342900" indent="-342900" fontAlgn="base">
              <a:lnSpc>
                <a:spcPct val="150000"/>
              </a:lnSpc>
              <a:buFontTx/>
              <a:buChar char="-"/>
            </a:pP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42900" indent="-342900" fontAlgn="base">
              <a:lnSpc>
                <a:spcPct val="150000"/>
              </a:lnSpc>
              <a:buFontTx/>
              <a:buChar char="-"/>
            </a:pPr>
            <a:r>
              <a:rPr lang="ko-KR" altLang="en-US" sz="1200" b="1" kern="0" spc="0" dirty="0">
                <a:solidFill>
                  <a:srgbClr val="0000FF"/>
                </a:solidFill>
                <a:effectLst/>
                <a:latin typeface="+mn-ea"/>
              </a:rPr>
              <a:t>자율시정기회 </a:t>
            </a:r>
            <a:r>
              <a:rPr lang="en-US" altLang="ko-KR" sz="1200" b="1" kern="0" spc="0" dirty="0">
                <a:solidFill>
                  <a:srgbClr val="0000FF"/>
                </a:solidFill>
                <a:effectLst/>
                <a:latin typeface="+mn-ea"/>
              </a:rPr>
              <a:t>: 25</a:t>
            </a:r>
            <a:r>
              <a:rPr lang="ko-KR" altLang="en-US" sz="1200" b="1" kern="0" spc="0" dirty="0">
                <a:solidFill>
                  <a:srgbClr val="0000FF"/>
                </a:solidFill>
                <a:effectLst/>
                <a:latin typeface="+mn-ea"/>
              </a:rPr>
              <a:t>일</a:t>
            </a:r>
            <a:endParaRPr lang="en-US" altLang="ko-KR" sz="2400" dirty="0">
              <a:latin typeface="+mn-ea"/>
            </a:endParaRPr>
          </a:p>
          <a:p>
            <a:pPr marL="387350" marR="0" indent="-387350" algn="just" fontAlgn="base" latinLnBrk="1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</a:pPr>
            <a:r>
              <a:rPr lang="ko-KR" altLang="en-US" sz="1200" b="1" kern="0" spc="0" dirty="0">
                <a:solidFill>
                  <a:srgbClr val="000000"/>
                </a:solidFill>
                <a:effectLst/>
                <a:latin typeface="+mn-ea"/>
              </a:rPr>
              <a:t>■ 과태료 부과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387350" marR="0" indent="-387350" algn="just" fontAlgn="base" latinLnBrk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kern="0" spc="0" dirty="0" err="1">
                <a:solidFill>
                  <a:srgbClr val="000000"/>
                </a:solidFill>
                <a:effectLst/>
                <a:latin typeface="+mn-ea"/>
              </a:rPr>
              <a:t>ㅇ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ko-KR" altLang="en-US" sz="1200" kern="0" spc="-30" dirty="0">
                <a:solidFill>
                  <a:srgbClr val="000000"/>
                </a:solidFill>
                <a:effectLst/>
                <a:latin typeface="+mn-ea"/>
              </a:rPr>
              <a:t>시정 기간 내 </a:t>
            </a:r>
            <a:r>
              <a:rPr lang="ko-KR" altLang="en-US" sz="1200" b="1" kern="0" spc="-30" dirty="0">
                <a:solidFill>
                  <a:srgbClr val="000000"/>
                </a:solidFill>
                <a:effectLst/>
                <a:latin typeface="+mn-ea"/>
              </a:rPr>
              <a:t>시정이 완료되지 않고</a:t>
            </a:r>
            <a:r>
              <a:rPr lang="en-US" altLang="ko-KR" sz="12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b="1" kern="0" spc="-30" dirty="0">
                <a:solidFill>
                  <a:srgbClr val="000000"/>
                </a:solidFill>
                <a:effectLst/>
                <a:latin typeface="+mn-ea"/>
              </a:rPr>
              <a:t>사용자의 시정 의사도 없는 경우</a:t>
            </a:r>
            <a:r>
              <a:rPr lang="ko-KR" altLang="en-US" sz="1200" kern="0" spc="-30" dirty="0">
                <a:solidFill>
                  <a:srgbClr val="000000"/>
                </a:solidFill>
                <a:effectLst/>
                <a:latin typeface="+mn-ea"/>
              </a:rPr>
              <a:t> 관련 법령</a:t>
            </a:r>
            <a:r>
              <a:rPr lang="ko-KR" altLang="en-US" sz="1200" kern="0" spc="-30" baseline="30000" dirty="0">
                <a:solidFill>
                  <a:srgbClr val="000000"/>
                </a:solidFill>
                <a:effectLst/>
                <a:latin typeface="+mn-ea"/>
              </a:rPr>
              <a:t>*</a:t>
            </a:r>
            <a:r>
              <a:rPr lang="ko-KR" altLang="en-US" sz="1200" kern="0" spc="-30" dirty="0">
                <a:solidFill>
                  <a:srgbClr val="000000"/>
                </a:solidFill>
                <a:effectLst/>
                <a:latin typeface="+mn-ea"/>
              </a:rPr>
              <a:t>에 따른 절차에 따라 </a:t>
            </a:r>
            <a:r>
              <a:rPr lang="ko-KR" altLang="en-US" sz="1200" b="1" kern="0" spc="-30" dirty="0">
                <a:solidFill>
                  <a:srgbClr val="000000"/>
                </a:solidFill>
                <a:effectLst/>
                <a:latin typeface="+mn-ea"/>
              </a:rPr>
              <a:t>과태료를 부과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458470" marR="0" indent="-458470" algn="just" fontAlgn="base" latinLnBrk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kern="0" spc="-10" dirty="0">
                <a:solidFill>
                  <a:srgbClr val="000000"/>
                </a:solidFill>
                <a:effectLst/>
                <a:latin typeface="+mn-ea"/>
              </a:rPr>
              <a:t>* </a:t>
            </a:r>
            <a:r>
              <a:rPr lang="en-US" altLang="ko-KR" sz="1200" kern="0" spc="-20" dirty="0">
                <a:solidFill>
                  <a:srgbClr val="000000"/>
                </a:solidFill>
                <a:effectLst/>
                <a:latin typeface="+mn-ea"/>
              </a:rPr>
              <a:t>｢</a:t>
            </a:r>
            <a:r>
              <a:rPr lang="ko-KR" altLang="en-US" sz="1200" kern="0" spc="-20" dirty="0" err="1">
                <a:solidFill>
                  <a:srgbClr val="000000"/>
                </a:solidFill>
                <a:effectLst/>
                <a:latin typeface="+mn-ea"/>
              </a:rPr>
              <a:t>질서위반행위규제법</a:t>
            </a:r>
            <a:r>
              <a:rPr lang="en-US" altLang="ko-KR" sz="1200" kern="0" spc="-20" dirty="0">
                <a:solidFill>
                  <a:srgbClr val="000000"/>
                </a:solidFill>
                <a:effectLst/>
                <a:latin typeface="+mn-ea"/>
              </a:rPr>
              <a:t>｣ </a:t>
            </a:r>
            <a:r>
              <a:rPr lang="ko-KR" altLang="en-US" sz="1200" kern="0" spc="-20" dirty="0">
                <a:solidFill>
                  <a:srgbClr val="000000"/>
                </a:solidFill>
                <a:effectLst/>
                <a:latin typeface="+mn-ea"/>
              </a:rPr>
              <a:t>및 「고용노동관계법 위반자에 대한 과태료 부과</a:t>
            </a:r>
            <a:r>
              <a:rPr lang="en-US" altLang="ko-KR" sz="1200" kern="0" spc="-20" dirty="0">
                <a:solidFill>
                  <a:srgbClr val="000000"/>
                </a:solidFill>
                <a:effectLst/>
                <a:latin typeface="+mn-ea"/>
              </a:rPr>
              <a:t>·</a:t>
            </a:r>
            <a:r>
              <a:rPr lang="ko-KR" altLang="en-US" sz="1200" kern="0" spc="-20" dirty="0">
                <a:solidFill>
                  <a:srgbClr val="000000"/>
                </a:solidFill>
                <a:effectLst/>
                <a:latin typeface="+mn-ea"/>
              </a:rPr>
              <a:t>징수업무에 관한 예규」</a:t>
            </a:r>
            <a:r>
              <a:rPr lang="en-US" altLang="ko-KR" sz="1200" kern="0" spc="-2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200" kern="0" spc="-20" dirty="0">
                <a:solidFill>
                  <a:srgbClr val="000000"/>
                </a:solidFill>
                <a:effectLst/>
                <a:latin typeface="+mn-ea"/>
              </a:rPr>
              <a:t>고용노동부예규 제</a:t>
            </a:r>
            <a:r>
              <a:rPr lang="en-US" altLang="ko-KR" sz="1200" kern="0" spc="-20" dirty="0">
                <a:solidFill>
                  <a:srgbClr val="000000"/>
                </a:solidFill>
                <a:effectLst/>
                <a:latin typeface="+mn-ea"/>
              </a:rPr>
              <a:t>177</a:t>
            </a:r>
            <a:r>
              <a:rPr lang="ko-KR" altLang="en-US" sz="1200" kern="0" spc="-20" dirty="0">
                <a:solidFill>
                  <a:srgbClr val="000000"/>
                </a:solidFill>
                <a:effectLst/>
                <a:latin typeface="+mn-ea"/>
              </a:rPr>
              <a:t>호</a:t>
            </a:r>
            <a:r>
              <a:rPr lang="en-US" altLang="ko-KR" sz="1200" kern="0" spc="-20" dirty="0">
                <a:solidFill>
                  <a:srgbClr val="000000"/>
                </a:solidFill>
                <a:effectLst/>
                <a:latin typeface="+mn-ea"/>
              </a:rPr>
              <a:t>) </a:t>
            </a:r>
            <a:r>
              <a:rPr lang="ko-KR" altLang="en-US" sz="1200" kern="0" spc="-20" dirty="0">
                <a:solidFill>
                  <a:srgbClr val="000000"/>
                </a:solidFill>
                <a:effectLst/>
                <a:latin typeface="+mn-ea"/>
              </a:rPr>
              <a:t>등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443230" marR="0" indent="-443230" algn="just" fontAlgn="base" latinLnBrk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-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과태료는 위반행위별로 다음의 기준에 따라 과태료를 부과하며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임금명세서 교부 의무를 위반한 근로자 </a:t>
            </a:r>
            <a:r>
              <a:rPr lang="en-US" altLang="ko-KR" sz="12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1</a:t>
            </a:r>
            <a:r>
              <a:rPr lang="ko-KR" altLang="en-US" sz="12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명을 기준으로 부과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342900" indent="-342900" fontAlgn="base">
              <a:lnSpc>
                <a:spcPct val="150000"/>
              </a:lnSpc>
              <a:buFontTx/>
              <a:buChar char="-"/>
            </a:pP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42900" indent="-342900" fontAlgn="base">
              <a:lnSpc>
                <a:spcPct val="150000"/>
              </a:lnSpc>
              <a:buFontTx/>
              <a:buChar char="-"/>
            </a:pP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42900" indent="-342900" fontAlgn="base">
              <a:lnSpc>
                <a:spcPct val="150000"/>
              </a:lnSpc>
              <a:buFontTx/>
              <a:buChar char="-"/>
            </a:pP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42900" indent="-342900" fontAlgn="base">
              <a:lnSpc>
                <a:spcPct val="150000"/>
              </a:lnSpc>
              <a:buFontTx/>
              <a:buChar char="-"/>
            </a:pP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42900" indent="-342900" fontAlgn="base">
              <a:lnSpc>
                <a:spcPct val="150000"/>
              </a:lnSpc>
              <a:buFontTx/>
              <a:buChar char="-"/>
            </a:pP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42900" indent="-342900" fontAlgn="base">
              <a:lnSpc>
                <a:spcPct val="150000"/>
              </a:lnSpc>
              <a:buFontTx/>
              <a:buChar char="-"/>
            </a:pP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xmlns="" id="{1FF77B86-FAA3-46F8-93FE-D980FD3BE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890720"/>
              </p:ext>
            </p:extLst>
          </p:nvPr>
        </p:nvGraphicFramePr>
        <p:xfrm>
          <a:off x="396607" y="1387230"/>
          <a:ext cx="7772400" cy="1475154"/>
        </p:xfrm>
        <a:graphic>
          <a:graphicData uri="http://schemas.openxmlformats.org/drawingml/2006/table">
            <a:tbl>
              <a:tblPr/>
              <a:tblGrid>
                <a:gridCol w="7772400">
                  <a:extLst>
                    <a:ext uri="{9D8B030D-6E8A-4147-A177-3AD203B41FA5}">
                      <a16:colId xmlns:a16="http://schemas.microsoft.com/office/drawing/2014/main" xmlns="" val="3161112697"/>
                    </a:ext>
                  </a:extLst>
                </a:gridCol>
              </a:tblGrid>
              <a:tr h="1475154">
                <a:tc>
                  <a:txBody>
                    <a:bodyPr/>
                    <a:lstStyle/>
                    <a:p>
                      <a:pPr marL="334010" marR="0" indent="-334010" algn="just" fontAlgn="base" latinLnBrk="1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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｢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근로기준법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｣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개정으로 ‘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21.11.19.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부터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사용자의 임금명세서 교부가 의무화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됨에 따라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시행 초기에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 안착 노력 필요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59080" marR="0" indent="-259080" algn="l" fontAlgn="base" latinLnBrk="0">
                        <a:lnSpc>
                          <a:spcPct val="14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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근로감독 및 신고사건 등을 처리하는 과정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에서 임금명세서 교부</a:t>
                      </a:r>
                      <a:r>
                        <a:rPr lang="ko-KR" altLang="en-US" sz="1100" kern="0" spc="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제도 취지 등을 고려하여</a:t>
                      </a:r>
                      <a:r>
                        <a:rPr lang="en-US" altLang="ko-KR" sz="1100" kern="0" spc="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58140" marR="0" indent="-358140" algn="just" fontAlgn="base" latinLnBrk="1">
                        <a:lnSpc>
                          <a:spcPct val="14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별도 지침 시달 전까지는 관련 신고사건 처리 시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충분한 자율시정기회를 부여하는 등 사업장 지도 중심으로 제도 운영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042" marR="60042" marT="16600" marB="16600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6466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145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96607" y="341524"/>
            <a:ext cx="8240617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600" b="1" kern="0" spc="-10" dirty="0">
                <a:solidFill>
                  <a:srgbClr val="000000"/>
                </a:solidFill>
                <a:effectLst/>
                <a:latin typeface="+mn-ea"/>
              </a:rPr>
              <a:t>&lt;</a:t>
            </a:r>
            <a:r>
              <a:rPr lang="ko-KR" altLang="en-US" sz="1600" b="1" kern="0" spc="-10" dirty="0">
                <a:solidFill>
                  <a:srgbClr val="000000"/>
                </a:solidFill>
                <a:effectLst/>
                <a:latin typeface="+mn-ea"/>
              </a:rPr>
              <a:t>과태료 부과기준</a:t>
            </a:r>
            <a:r>
              <a:rPr lang="en-US" altLang="ko-KR" sz="1600" b="1" kern="0" spc="-10" dirty="0">
                <a:solidFill>
                  <a:srgbClr val="000000"/>
                </a:solidFill>
                <a:effectLst/>
                <a:latin typeface="+mn-ea"/>
              </a:rPr>
              <a:t>&gt;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400" b="1" dirty="0">
                <a:solidFill>
                  <a:srgbClr val="FF0000"/>
                </a:solidFill>
                <a:latin typeface="+mn-ea"/>
              </a:rPr>
              <a:t> </a:t>
            </a:r>
            <a:endParaRPr lang="ko-KR" altLang="en-US" sz="2000" dirty="0">
              <a:latin typeface="+mn-ea"/>
            </a:endParaRPr>
          </a:p>
          <a:p>
            <a:pPr marL="342900" indent="-342900" fontAlgn="base">
              <a:lnSpc>
                <a:spcPct val="150000"/>
              </a:lnSpc>
              <a:buFontTx/>
              <a:buChar char="-"/>
            </a:pP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42900" indent="-342900" fontAlgn="base">
              <a:lnSpc>
                <a:spcPct val="150000"/>
              </a:lnSpc>
              <a:buFontTx/>
              <a:buChar char="-"/>
            </a:pP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42900" indent="-342900" fontAlgn="base">
              <a:lnSpc>
                <a:spcPct val="150000"/>
              </a:lnSpc>
              <a:buFontTx/>
              <a:buChar char="-"/>
            </a:pP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42900" indent="-342900" fontAlgn="base">
              <a:lnSpc>
                <a:spcPct val="150000"/>
              </a:lnSpc>
              <a:buFontTx/>
              <a:buChar char="-"/>
            </a:pPr>
            <a:endParaRPr lang="en-US" altLang="ko-KR" sz="2400" dirty="0">
              <a:latin typeface="+mn-ea"/>
            </a:endParaRPr>
          </a:p>
          <a:p>
            <a:pPr marL="342900" indent="-342900" fontAlgn="base">
              <a:lnSpc>
                <a:spcPct val="150000"/>
              </a:lnSpc>
              <a:buFontTx/>
              <a:buChar char="-"/>
            </a:pPr>
            <a:r>
              <a:rPr lang="ko-KR" altLang="en-US" sz="1400" kern="0" spc="-10" dirty="0">
                <a:solidFill>
                  <a:srgbClr val="000000"/>
                </a:solidFill>
                <a:effectLst/>
                <a:latin typeface="+mn-ea"/>
              </a:rPr>
              <a:t>* </a:t>
            </a:r>
            <a:r>
              <a:rPr lang="ko-KR" altLang="en-US" sz="1400" kern="0" spc="-60" dirty="0">
                <a:solidFill>
                  <a:srgbClr val="000000"/>
                </a:solidFill>
                <a:effectLst/>
                <a:latin typeface="+mn-ea"/>
              </a:rPr>
              <a:t>위반행위의 횟수에 따른 과태료의 가중된 부과기준은 최근 </a:t>
            </a:r>
            <a:r>
              <a:rPr lang="en-US" altLang="ko-KR" sz="1400" kern="0" spc="-6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ko-KR" altLang="en-US" sz="1400" kern="0" spc="-60" dirty="0">
                <a:solidFill>
                  <a:srgbClr val="000000"/>
                </a:solidFill>
                <a:effectLst/>
                <a:latin typeface="+mn-ea"/>
              </a:rPr>
              <a:t>년간 과태료 부과처분을 받은 날과 그 처분 후 다시 같은 위반행위를 하여 적발된 날을 기준으로 함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342900" indent="-342900" fontAlgn="base">
              <a:lnSpc>
                <a:spcPct val="150000"/>
              </a:lnSpc>
              <a:buFontTx/>
              <a:buChar char="-"/>
            </a:pP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42900" indent="-342900" fontAlgn="base">
              <a:lnSpc>
                <a:spcPct val="150000"/>
              </a:lnSpc>
              <a:buFontTx/>
              <a:buChar char="-"/>
            </a:pP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42900" indent="-342900" fontAlgn="base">
              <a:lnSpc>
                <a:spcPct val="150000"/>
              </a:lnSpc>
              <a:buFontTx/>
              <a:buChar char="-"/>
            </a:pP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xmlns="" id="{ACD41D10-FAA2-4F4B-B195-5E85EF70D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986788"/>
              </p:ext>
            </p:extLst>
          </p:nvPr>
        </p:nvGraphicFramePr>
        <p:xfrm>
          <a:off x="506776" y="1081454"/>
          <a:ext cx="7763606" cy="1962688"/>
        </p:xfrm>
        <a:graphic>
          <a:graphicData uri="http://schemas.openxmlformats.org/drawingml/2006/table">
            <a:tbl>
              <a:tblPr/>
              <a:tblGrid>
                <a:gridCol w="3052203">
                  <a:extLst>
                    <a:ext uri="{9D8B030D-6E8A-4147-A177-3AD203B41FA5}">
                      <a16:colId xmlns:a16="http://schemas.microsoft.com/office/drawing/2014/main" xmlns="" val="53862462"/>
                    </a:ext>
                  </a:extLst>
                </a:gridCol>
                <a:gridCol w="1432577">
                  <a:extLst>
                    <a:ext uri="{9D8B030D-6E8A-4147-A177-3AD203B41FA5}">
                      <a16:colId xmlns:a16="http://schemas.microsoft.com/office/drawing/2014/main" xmlns="" val="2330633588"/>
                    </a:ext>
                  </a:extLst>
                </a:gridCol>
                <a:gridCol w="1092942">
                  <a:extLst>
                    <a:ext uri="{9D8B030D-6E8A-4147-A177-3AD203B41FA5}">
                      <a16:colId xmlns:a16="http://schemas.microsoft.com/office/drawing/2014/main" xmlns="" val="2231338330"/>
                    </a:ext>
                  </a:extLst>
                </a:gridCol>
                <a:gridCol w="1092942">
                  <a:extLst>
                    <a:ext uri="{9D8B030D-6E8A-4147-A177-3AD203B41FA5}">
                      <a16:colId xmlns:a16="http://schemas.microsoft.com/office/drawing/2014/main" xmlns="" val="3408557877"/>
                    </a:ext>
                  </a:extLst>
                </a:gridCol>
                <a:gridCol w="1092942">
                  <a:extLst>
                    <a:ext uri="{9D8B030D-6E8A-4147-A177-3AD203B41FA5}">
                      <a16:colId xmlns:a16="http://schemas.microsoft.com/office/drawing/2014/main" xmlns="" val="3686825239"/>
                    </a:ext>
                  </a:extLst>
                </a:gridCol>
              </a:tblGrid>
              <a:tr h="467464">
                <a:tc rowSpan="2">
                  <a:txBody>
                    <a:bodyPr/>
                    <a:lstStyle/>
                    <a:p>
                      <a:pPr marL="209550" marR="0" indent="-20955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위반행위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190" marR="17190" marT="17190" marB="17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09550" marR="0" indent="-20955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근거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09550" marR="0" indent="-20955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법조문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190" marR="17190" marT="17190" marB="17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209550" marR="0" indent="-20955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과태료 금액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만원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190" marR="17190" marT="17190" marB="17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0992401"/>
                  </a:ext>
                </a:extLst>
              </a:tr>
              <a:tr h="223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9550" marR="0" indent="-20955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차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190" marR="17190" marT="17190" marB="17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0" marR="0" indent="-20955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차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190" marR="17190" marT="17190" marB="17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0" marR="0" indent="-20955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차 이상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190" marR="17190" marT="17190" marB="17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5732835"/>
                  </a:ext>
                </a:extLst>
              </a:tr>
              <a:tr h="1068894">
                <a:tc>
                  <a:txBody>
                    <a:bodyPr/>
                    <a:lstStyle/>
                    <a:p>
                      <a:pPr marL="209550" marR="0" indent="-2095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r>
                        <a:rPr lang="ko-KR" altLang="en-US" sz="12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법 제</a:t>
                      </a:r>
                      <a:r>
                        <a:rPr lang="en-US" altLang="ko-KR" sz="12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48</a:t>
                      </a:r>
                      <a:r>
                        <a:rPr lang="ko-KR" altLang="en-US" sz="12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조제</a:t>
                      </a:r>
                      <a:r>
                        <a:rPr lang="en-US" altLang="ko-KR" sz="12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2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항에 따른 임금명세서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교부의무를 위반한 경우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09550" marR="0" indent="-2095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1) </a:t>
                      </a:r>
                      <a:r>
                        <a:rPr lang="ko-KR" altLang="en-US" sz="1200" u="sng" kern="0" spc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임금명세서를 교부하지 않은 경우</a:t>
                      </a:r>
                      <a:endParaRPr lang="ko-KR" altLang="en-US" sz="1000" u="sng" kern="0" spc="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09550" marR="0" indent="-2095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2) </a:t>
                      </a:r>
                      <a:r>
                        <a:rPr lang="ko-KR" altLang="en-US" sz="1200" u="sng" kern="0" spc="-12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임금명세서에 기재사항을 적지 않거나</a:t>
                      </a:r>
                      <a:r>
                        <a:rPr lang="en-US" altLang="ko-KR" sz="1200" u="sng" kern="0" spc="-12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u="sng" kern="0" spc="-12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사실과 다르게 적어 교부한 경우</a:t>
                      </a:r>
                      <a:endParaRPr lang="ko-KR" altLang="en-US" sz="1000" u="sng" kern="0" spc="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190" marR="17190" marT="17190" marB="17190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0" marR="0" indent="-20955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법 제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116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09550" marR="0" indent="-20955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항제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호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190" marR="17190" marT="17190" marB="17190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0" marR="0" indent="-20955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09550" marR="0" indent="-20955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30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09550" marR="0" indent="-20955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190" marR="17190" marT="17190" marB="17190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0" marR="0" indent="-20955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09550" marR="0" indent="-20955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50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09550" marR="0" indent="-20955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30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190" marR="17190" marT="17190" marB="17190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0" marR="0" indent="-20955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09550" marR="0" indent="-20955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09550" marR="0" indent="-20955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50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190" marR="17190" marT="17190" marB="17190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25037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979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96607" y="341524"/>
            <a:ext cx="82406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endParaRPr lang="ko-KR" altLang="en-US" sz="20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84742" y="341524"/>
            <a:ext cx="81524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>
                <a:solidFill>
                  <a:srgbClr val="0033CC"/>
                </a:solidFill>
                <a:latin typeface="+mn-ea"/>
              </a:rPr>
              <a:t>                1.  2021</a:t>
            </a:r>
            <a:r>
              <a:rPr lang="ko-KR" altLang="en-US" sz="2000" b="1" dirty="0">
                <a:solidFill>
                  <a:srgbClr val="0033CC"/>
                </a:solidFill>
                <a:latin typeface="+mn-ea"/>
              </a:rPr>
              <a:t>년 하반기 ∽ </a:t>
            </a:r>
            <a:r>
              <a:rPr lang="en-US" altLang="ko-KR" sz="2000" b="1" dirty="0">
                <a:solidFill>
                  <a:srgbClr val="0033CC"/>
                </a:solidFill>
                <a:latin typeface="+mn-ea"/>
              </a:rPr>
              <a:t>2022</a:t>
            </a:r>
            <a:r>
              <a:rPr lang="ko-KR" altLang="en-US" sz="2000" b="1" dirty="0">
                <a:solidFill>
                  <a:srgbClr val="0033CC"/>
                </a:solidFill>
                <a:latin typeface="+mn-ea"/>
              </a:rPr>
              <a:t>년 상반기 시행 주요 내용</a:t>
            </a:r>
            <a:endParaRPr lang="ko-KR" altLang="en-US" sz="2000" dirty="0">
              <a:solidFill>
                <a:srgbClr val="0033CC"/>
              </a:solidFill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b="1" dirty="0">
                <a:solidFill>
                  <a:srgbClr val="0033CC"/>
                </a:solidFill>
                <a:latin typeface="+mn-ea"/>
              </a:rPr>
              <a:t> </a:t>
            </a:r>
            <a:endParaRPr lang="ko-KR" altLang="en-US" sz="2000" dirty="0">
              <a:latin typeface="+mn-ea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300698"/>
              </p:ext>
            </p:extLst>
          </p:nvPr>
        </p:nvGraphicFramePr>
        <p:xfrm>
          <a:off x="627961" y="999875"/>
          <a:ext cx="8058841" cy="5097793"/>
        </p:xfrm>
        <a:graphic>
          <a:graphicData uri="http://schemas.openxmlformats.org/drawingml/2006/table">
            <a:tbl>
              <a:tblPr/>
              <a:tblGrid>
                <a:gridCol w="13363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5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571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863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시행일자</a:t>
                      </a:r>
                    </a:p>
                  </a:txBody>
                  <a:tcPr marL="43448" marR="43448" marT="12012" marB="1201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법률</a:t>
                      </a:r>
                    </a:p>
                  </a:txBody>
                  <a:tcPr marL="43448" marR="43448" marT="12012" marB="1201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시행 내용</a:t>
                      </a:r>
                    </a:p>
                  </a:txBody>
                  <a:tcPr marL="43448" marR="43448" marT="12012" marB="1201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9489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2021.04.06</a:t>
                      </a:r>
                    </a:p>
                  </a:txBody>
                  <a:tcPr marL="43448" marR="43448" marT="12012" marB="1201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근로기준법 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448" marR="43448" marT="12012" marB="1201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서면 근로계약서를 전자 문서로 교부 가능</a:t>
                      </a:r>
                    </a:p>
                  </a:txBody>
                  <a:tcPr marL="43448" marR="43448" marT="12012" marB="1201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759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2021.07.01</a:t>
                      </a:r>
                    </a:p>
                  </a:txBody>
                  <a:tcPr marL="43448" marR="43448" marT="12012" marB="1201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근로기준법 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448" marR="43448" marT="12012" marB="1201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상시 근로자 </a:t>
                      </a:r>
                      <a:r>
                        <a:rPr lang="en-US" altLang="ko-KR" sz="120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명 이상 </a:t>
                      </a:r>
                      <a:r>
                        <a:rPr lang="en-US" altLang="ko-KR" sz="120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근로시간 단축 주 </a:t>
                      </a:r>
                      <a:r>
                        <a:rPr lang="en-US" altLang="ko-KR" sz="120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52</a:t>
                      </a: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 적용</a:t>
                      </a:r>
                    </a:p>
                  </a:txBody>
                  <a:tcPr marL="43448" marR="43448" marT="12012" marB="1201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9331"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2021.10.14</a:t>
                      </a:r>
                    </a:p>
                  </a:txBody>
                  <a:tcPr marL="43448" marR="43448" marT="12012" marB="1201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근로기준법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448" marR="43448" marT="12012" marB="1201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직장 내 괴롭힘 신고 후 사용자 조치가 없었다면 과태료 부과</a:t>
                      </a:r>
                      <a:endParaRPr lang="ko-KR" altLang="en-US" sz="1200" u="none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448" marR="43448" marT="12012" marB="1201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93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산업안전보건법 시행령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448" marR="43448" marT="12012" marB="1201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고객응대 근로자 뿐만 아니라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모든 근로자가 제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 폭언 등에서 보호</a:t>
                      </a:r>
                    </a:p>
                  </a:txBody>
                  <a:tcPr marL="43448" marR="43448" marT="12012" marB="1201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6764">
                <a:tc rowSpan="3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2021.11.19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448" marR="43448" marT="12012" marB="1201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근로기준법 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448" marR="43448" marT="12012" marB="1201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u="none" kern="0" spc="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임금 명세서교부 의무화</a:t>
                      </a:r>
                      <a:endParaRPr lang="ko-KR" altLang="en-US" sz="1200" u="none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448" marR="43448" marT="12012" marB="1201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15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근로기준법 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448" marR="43448" marT="12012" marB="1201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u="none" kern="0" spc="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임신 근로자 업무시각 변경 </a:t>
                      </a:r>
                      <a:r>
                        <a:rPr lang="ko-KR" altLang="en-US" sz="1200" b="1" u="none" kern="0" spc="0" dirty="0" err="1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신청권</a:t>
                      </a:r>
                      <a:endParaRPr lang="ko-KR" altLang="en-US" sz="1200" u="none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448" marR="43448" marT="12012" marB="1201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25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남녀고용평등법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448" marR="43448" marT="12012" marB="1201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u="none" kern="0" spc="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임신 중 육아휴직 사용 가능</a:t>
                      </a:r>
                      <a:endParaRPr lang="ko-KR" altLang="en-US" sz="1200" u="none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448" marR="43448" marT="12012" marB="1201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9826">
                <a:tc rowSpan="3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2022.01.01</a:t>
                      </a:r>
                    </a:p>
                  </a:txBody>
                  <a:tcPr marL="43448" marR="43448" marT="12012" marB="1201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근로기준법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448" marR="43448" marT="12012" marB="1201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u="none" kern="0" spc="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상시 근로자 </a:t>
                      </a:r>
                      <a:r>
                        <a:rPr lang="en-US" altLang="ko-KR" sz="1200" b="1" u="none" kern="0" spc="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200" b="1" u="none" kern="0" spc="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명 이상∼ </a:t>
                      </a:r>
                      <a:r>
                        <a:rPr lang="en-US" altLang="ko-KR" sz="1200" b="1" u="none" kern="0" spc="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29</a:t>
                      </a:r>
                      <a:r>
                        <a:rPr lang="ko-KR" altLang="en-US" sz="1200" b="1" u="none" kern="0" spc="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인 사업장 </a:t>
                      </a:r>
                      <a:r>
                        <a:rPr lang="en-US" altLang="ko-KR" sz="1200" b="1" u="none" kern="0" spc="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200" b="1" u="none" kern="0" spc="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관공서의 공휴일에 관한 규정의 휴일 유급 적용</a:t>
                      </a:r>
                      <a:endParaRPr lang="ko-KR" altLang="en-US" sz="1200" u="none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448" marR="43448" marT="12012" marB="1201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93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최저임금법 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448" marR="43448" marT="12012" marB="1201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u="none" kern="0" spc="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2022</a:t>
                      </a:r>
                      <a:r>
                        <a:rPr lang="ko-KR" altLang="en-US" sz="1200" b="1" u="none" kern="0" spc="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년 최저시급 적용 </a:t>
                      </a:r>
                      <a:r>
                        <a:rPr lang="en-US" altLang="ko-KR" sz="1200" b="1" u="none" kern="0" spc="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: 2021</a:t>
                      </a:r>
                      <a:r>
                        <a:rPr lang="ko-KR" altLang="en-US" sz="1200" b="1" u="none" kern="0" spc="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년 </a:t>
                      </a:r>
                      <a:r>
                        <a:rPr lang="en-US" altLang="ko-KR" sz="1200" b="1" u="none" kern="0" spc="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(8,720</a:t>
                      </a:r>
                      <a:r>
                        <a:rPr lang="ko-KR" altLang="en-US" sz="1200" b="1" u="none" kern="0" spc="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원</a:t>
                      </a:r>
                      <a:r>
                        <a:rPr lang="en-US" altLang="ko-KR" sz="1200" b="1" u="none" kern="0" spc="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)- &gt; 2022</a:t>
                      </a:r>
                      <a:r>
                        <a:rPr lang="ko-KR" altLang="en-US" sz="1200" b="1" u="none" kern="0" spc="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년 </a:t>
                      </a:r>
                      <a:r>
                        <a:rPr lang="en-US" altLang="ko-KR" sz="1200" b="1" u="none" kern="0" spc="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(9,160</a:t>
                      </a:r>
                      <a:r>
                        <a:rPr lang="ko-KR" altLang="en-US" sz="1200" b="1" u="none" kern="0" spc="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원</a:t>
                      </a:r>
                      <a:r>
                        <a:rPr lang="en-US" altLang="ko-KR" sz="1200" b="1" u="none" kern="0" spc="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200" b="1" u="none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endParaRPr lang="ko-KR" altLang="en-US" sz="1200" u="none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448" marR="43448" marT="12012" marB="1201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660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남녀고용평등법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448" marR="43448" marT="12012" marB="1201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u="none" kern="0" spc="0" dirty="0" err="1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가족돌봄</a:t>
                      </a:r>
                      <a:r>
                        <a:rPr lang="ko-KR" altLang="en-US" sz="1200" b="1" u="none" kern="0" spc="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 근로시간 단축 청구권 도입 </a:t>
                      </a:r>
                      <a:r>
                        <a:rPr lang="en-US" altLang="ko-KR" sz="1200" b="1" u="none" kern="0" spc="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(30</a:t>
                      </a:r>
                      <a:r>
                        <a:rPr lang="ko-KR" altLang="en-US" sz="1200" b="1" u="none" kern="0" spc="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인 미만 사업장</a:t>
                      </a:r>
                      <a:r>
                        <a:rPr lang="en-US" altLang="ko-KR" sz="1200" b="1" u="none" kern="0" spc="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u="none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448" marR="43448" marT="12012" marB="1201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14400" y="24939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5817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38978" y="451693"/>
            <a:ext cx="8020279" cy="1285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/>
              <a:t> </a:t>
            </a:r>
            <a:endParaRPr lang="ko-KR" altLang="en-US" dirty="0"/>
          </a:p>
          <a:p>
            <a:pPr fontAlgn="base">
              <a:lnSpc>
                <a:spcPct val="150000"/>
              </a:lnSpc>
            </a:pPr>
            <a:endParaRPr lang="ko-KR" altLang="en-US" dirty="0"/>
          </a:p>
          <a:p>
            <a:pPr fontAlgn="base">
              <a:lnSpc>
                <a:spcPct val="150000"/>
              </a:lnSpc>
            </a:pPr>
            <a:endParaRPr lang="ko-KR" altLang="en-US" dirty="0">
              <a:latin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981C29D-D983-4C64-A295-7B7CB6A12424}"/>
              </a:ext>
            </a:extLst>
          </p:cNvPr>
          <p:cNvSpPr txBox="1"/>
          <p:nvPr/>
        </p:nvSpPr>
        <p:spPr>
          <a:xfrm>
            <a:off x="360485" y="285287"/>
            <a:ext cx="8423030" cy="382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 marR="0" indent="-381000" algn="ctr" fontAlgn="base" latinLnBrk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altLang="ko-KR" sz="2000" b="1" kern="0" spc="-60" dirty="0">
                <a:solidFill>
                  <a:srgbClr val="0000FF"/>
                </a:solidFill>
                <a:effectLst/>
                <a:latin typeface="+mn-ea"/>
              </a:rPr>
              <a:t>5. </a:t>
            </a:r>
            <a:r>
              <a:rPr lang="ko-KR" altLang="en-US" sz="2000" b="1" kern="0" spc="-60" dirty="0">
                <a:solidFill>
                  <a:srgbClr val="0000FF"/>
                </a:solidFill>
                <a:effectLst/>
                <a:latin typeface="+mn-ea"/>
              </a:rPr>
              <a:t>주휴수당에 관한 노동부 유권해석 변경</a:t>
            </a:r>
            <a:endParaRPr lang="en-US" altLang="ko-KR" sz="2000" b="1" kern="0" spc="-60" dirty="0">
              <a:solidFill>
                <a:srgbClr val="0000FF"/>
              </a:solidFill>
              <a:effectLst/>
              <a:latin typeface="+mn-ea"/>
            </a:endParaRPr>
          </a:p>
          <a:p>
            <a:pPr marL="381000" marR="0" indent="-381000" algn="ctr" fontAlgn="base" latinLnBrk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165100" marR="0" indent="-165100" algn="l" fontAlgn="base" latinLnBrk="0">
              <a:lnSpc>
                <a:spcPct val="16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주간 소정근로일을 개근하고 아울러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주를 초과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(8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일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하여 근로가 예정되어 있는 경우 주휴수당 발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근로기준정책과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-6551, 2015.12.7.)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165100" marR="0" indent="-165100" algn="l" fontAlgn="base" latinLnBrk="0">
              <a:lnSpc>
                <a:spcPct val="16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1600" b="1" kern="0" spc="0" dirty="0">
                <a:solidFill>
                  <a:srgbClr val="FF0000"/>
                </a:solidFill>
                <a:effectLst/>
                <a:latin typeface="+mn-ea"/>
              </a:rPr>
              <a:t>-&gt;1</a:t>
            </a:r>
            <a:r>
              <a:rPr lang="ko-KR" altLang="en-US" sz="1600" b="1" kern="0" spc="0" dirty="0">
                <a:solidFill>
                  <a:srgbClr val="FF0000"/>
                </a:solidFill>
                <a:effectLst/>
                <a:latin typeface="+mn-ea"/>
              </a:rPr>
              <a:t>주간</a:t>
            </a:r>
            <a:r>
              <a:rPr lang="en-US" altLang="ko-KR" sz="1600" b="1" kern="0" spc="0" dirty="0">
                <a:solidFill>
                  <a:srgbClr val="FF0000"/>
                </a:solidFill>
                <a:effectLst/>
                <a:latin typeface="+mn-ea"/>
              </a:rPr>
              <a:t>(7</a:t>
            </a:r>
            <a:r>
              <a:rPr lang="ko-KR" altLang="en-US" sz="1600" b="1" kern="0" spc="0" dirty="0">
                <a:solidFill>
                  <a:srgbClr val="FF0000"/>
                </a:solidFill>
                <a:effectLst/>
                <a:latin typeface="+mn-ea"/>
              </a:rPr>
              <a:t>일</a:t>
            </a:r>
            <a:r>
              <a:rPr lang="en-US" altLang="ko-KR" sz="1600" b="1" kern="0" spc="0" dirty="0">
                <a:solidFill>
                  <a:srgbClr val="FF0000"/>
                </a:solidFill>
                <a:effectLst/>
                <a:latin typeface="+mn-ea"/>
              </a:rPr>
              <a:t>) </a:t>
            </a:r>
            <a:r>
              <a:rPr lang="ko-KR" altLang="en-US" sz="1600" b="1" kern="0" spc="0" dirty="0">
                <a:solidFill>
                  <a:srgbClr val="FF0000"/>
                </a:solidFill>
                <a:effectLst/>
                <a:latin typeface="+mn-ea"/>
              </a:rPr>
              <a:t>근로관계가 존속되고 그 기간 동안에 소정근로일에 개근하였다면 </a:t>
            </a:r>
            <a:r>
              <a:rPr lang="en-US" altLang="ko-KR" sz="1600" b="1" kern="0" spc="0" dirty="0">
                <a:solidFill>
                  <a:srgbClr val="FF0000"/>
                </a:solidFill>
                <a:effectLst/>
                <a:latin typeface="+mn-ea"/>
              </a:rPr>
              <a:t>1</a:t>
            </a:r>
            <a:r>
              <a:rPr lang="ko-KR" altLang="en-US" sz="1600" b="1" kern="0" spc="0" dirty="0">
                <a:solidFill>
                  <a:srgbClr val="FF0000"/>
                </a:solidFill>
                <a:effectLst/>
                <a:latin typeface="+mn-ea"/>
              </a:rPr>
              <a:t>주를 초과한 날</a:t>
            </a:r>
            <a:r>
              <a:rPr lang="en-US" altLang="ko-KR" sz="1600" b="1" kern="0" spc="0" dirty="0">
                <a:solidFill>
                  <a:srgbClr val="FF0000"/>
                </a:solidFill>
                <a:effectLst/>
                <a:latin typeface="+mn-ea"/>
              </a:rPr>
              <a:t>(8</a:t>
            </a:r>
            <a:r>
              <a:rPr lang="ko-KR" altLang="en-US" sz="1600" b="1" kern="0" spc="0" dirty="0">
                <a:solidFill>
                  <a:srgbClr val="FF0000"/>
                </a:solidFill>
                <a:effectLst/>
                <a:latin typeface="+mn-ea"/>
              </a:rPr>
              <a:t>일</a:t>
            </a:r>
            <a:r>
              <a:rPr lang="en-US" altLang="ko-KR" sz="1600" b="1" kern="0" spc="0" dirty="0">
                <a:solidFill>
                  <a:srgbClr val="FF0000"/>
                </a:solidFill>
                <a:effectLst/>
                <a:latin typeface="+mn-ea"/>
              </a:rPr>
              <a:t>)</a:t>
            </a:r>
            <a:r>
              <a:rPr lang="ko-KR" altLang="en-US" sz="1600" b="1" kern="0" spc="0" dirty="0">
                <a:solidFill>
                  <a:srgbClr val="FF0000"/>
                </a:solidFill>
                <a:effectLst/>
                <a:latin typeface="+mn-ea"/>
              </a:rPr>
              <a:t>의 근로가 예정되어 있지 않더라도 주휴수당 발생 </a:t>
            </a:r>
            <a:endParaRPr lang="en-US" altLang="ko-KR" sz="1600" b="1" kern="0" spc="0" dirty="0">
              <a:solidFill>
                <a:srgbClr val="FF0000"/>
              </a:solidFill>
              <a:effectLst/>
              <a:latin typeface="+mn-ea"/>
            </a:endParaRPr>
          </a:p>
          <a:p>
            <a:pPr marL="165100" marR="0" indent="-165100" algn="l" fontAlgn="base" latinLnBrk="0">
              <a:lnSpc>
                <a:spcPct val="160000"/>
              </a:lnSpc>
              <a:spcBef>
                <a:spcPts val="500"/>
              </a:spcBef>
              <a:spcAft>
                <a:spcPts val="0"/>
              </a:spcAft>
            </a:pPr>
            <a:endParaRPr lang="ko-KR" altLang="en-US" sz="16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165100" marR="0" indent="-165100" algn="l" fontAlgn="base" latinLnBrk="0">
              <a:lnSpc>
                <a:spcPct val="160000"/>
              </a:lnSpc>
              <a:spcBef>
                <a:spcPts val="500"/>
              </a:spcBef>
              <a:spcAft>
                <a:spcPts val="0"/>
              </a:spcAft>
            </a:pPr>
            <a:r>
              <a:rPr lang="ko-KR" altLang="en-US" sz="1600" b="1" u="sng" kern="0" spc="0" dirty="0">
                <a:solidFill>
                  <a:srgbClr val="FF0000"/>
                </a:solidFill>
                <a:effectLst/>
                <a:latin typeface="+mn-ea"/>
              </a:rPr>
              <a:t>즉</a:t>
            </a:r>
            <a:r>
              <a:rPr lang="en-US" altLang="ko-KR" sz="1600" b="1" u="sng" kern="0" spc="0" dirty="0">
                <a:solidFill>
                  <a:srgbClr val="FF0000"/>
                </a:solidFill>
                <a:effectLst/>
                <a:latin typeface="+mn-ea"/>
              </a:rPr>
              <a:t>,  7</a:t>
            </a:r>
            <a:r>
              <a:rPr lang="ko-KR" altLang="en-US" sz="1600" b="1" u="sng" kern="0" spc="0" dirty="0">
                <a:solidFill>
                  <a:srgbClr val="FF0000"/>
                </a:solidFill>
                <a:effectLst/>
                <a:latin typeface="+mn-ea"/>
              </a:rPr>
              <a:t>일 이상 근로관계가 존속하면 주휴수당 발생 </a:t>
            </a:r>
            <a:endParaRPr lang="ko-KR" altLang="en-US" sz="1600" b="1" u="sng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67969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38977" y="429659"/>
            <a:ext cx="8020279" cy="915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endParaRPr lang="ko-KR" altLang="en-US" sz="2000" dirty="0">
              <a:latin typeface="+mn-ea"/>
            </a:endParaRPr>
          </a:p>
          <a:p>
            <a:pPr fontAlgn="base">
              <a:lnSpc>
                <a:spcPct val="150000"/>
              </a:lnSpc>
            </a:pPr>
            <a:endParaRPr lang="ko-KR" altLang="en-US" dirty="0">
              <a:latin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51644C-E783-4F80-828B-43DBAC476CA9}"/>
              </a:ext>
            </a:extLst>
          </p:cNvPr>
          <p:cNvSpPr txBox="1"/>
          <p:nvPr/>
        </p:nvSpPr>
        <p:spPr>
          <a:xfrm>
            <a:off x="484744" y="298939"/>
            <a:ext cx="833134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b="1" kern="0" spc="0" dirty="0">
                <a:solidFill>
                  <a:srgbClr val="0000FF"/>
                </a:solidFill>
                <a:effectLst/>
                <a:latin typeface="+mn-ea"/>
              </a:rPr>
              <a:t>                         </a:t>
            </a:r>
            <a:r>
              <a:rPr lang="en-US" altLang="ko-KR" sz="2000" b="1" kern="0" spc="0" dirty="0">
                <a:solidFill>
                  <a:srgbClr val="0000FF"/>
                </a:solidFill>
                <a:effectLst/>
                <a:latin typeface="+mn-ea"/>
              </a:rPr>
              <a:t>6. </a:t>
            </a:r>
            <a:r>
              <a:rPr lang="ko-KR" altLang="en-US" sz="2000" b="1" kern="0" spc="0" dirty="0">
                <a:solidFill>
                  <a:srgbClr val="0000FF"/>
                </a:solidFill>
                <a:effectLst/>
                <a:latin typeface="+mn-ea"/>
              </a:rPr>
              <a:t>근로시간의 의의 및 판단원칙</a:t>
            </a:r>
            <a:endParaRPr lang="en-US" altLang="ko-KR" sz="2000" b="1" kern="0" spc="0" dirty="0">
              <a:solidFill>
                <a:srgbClr val="0000FF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근로시간이라 함은 근로자가 </a:t>
            </a:r>
            <a:r>
              <a:rPr lang="ko-KR" altLang="en-US" sz="14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사용자의 지휘</a:t>
            </a:r>
            <a:r>
              <a:rPr lang="en-US" altLang="ko-KR" sz="14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, </a:t>
            </a:r>
            <a:r>
              <a:rPr lang="ko-KR" altLang="en-US" sz="14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감독 아래 종속되어 있는 시간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즉 노동력을 사용자의 처분 아래에 둔 </a:t>
            </a:r>
            <a:r>
              <a:rPr lang="ko-KR" altLang="en-US" sz="1400" kern="0" spc="0" dirty="0">
                <a:solidFill>
                  <a:srgbClr val="FF0000"/>
                </a:solidFill>
                <a:effectLst/>
                <a:latin typeface="+mn-ea"/>
              </a:rPr>
              <a:t>실구속시간을 의미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※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사용자의 지휘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·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감독은 명시적인 것뿐만 아니라 묵시적인 것을 포함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※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근로기준법 제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50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조 ③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제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항 및 제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2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항에 따라 근로시간을 산정하는 경우 작업을 위하여 근로자가 사용자의 지휘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·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감독 아래에 있는 대기시간 등은 근로시간으로 본다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400" b="1" kern="0" spc="0" dirty="0">
              <a:solidFill>
                <a:srgbClr val="FF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b="1" kern="0" spc="0" dirty="0">
                <a:solidFill>
                  <a:srgbClr val="FF0000"/>
                </a:solidFill>
                <a:effectLst/>
                <a:latin typeface="+mn-ea"/>
              </a:rPr>
              <a:t>판단원칙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근로시간의 해당 여부는 사용자의 지시여부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업무수행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참여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의무 정도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수행이나 참여를 거부한 경우 불이익 여부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시간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,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장소 제한의 </a:t>
            </a:r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+mn-ea"/>
              </a:rPr>
              <a:t>정도등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ko-KR" altLang="en-US" sz="14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구체적 사실관계를 따져 사례별로 판단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※</a:t>
            </a:r>
            <a:r>
              <a:rPr lang="ko-KR" altLang="en-US" sz="14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판례도 일률적으로 판단하지 않고 개별 사안에 대해 여러 사정을 종합하여 판단</a:t>
            </a:r>
            <a:endParaRPr lang="en-US" altLang="ko-KR" sz="1400" u="sng" kern="0" spc="0" dirty="0">
              <a:solidFill>
                <a:srgbClr val="FF0000"/>
              </a:solidFill>
              <a:effectLst/>
              <a:uFill>
                <a:solidFill>
                  <a:srgbClr val="000000"/>
                </a:solidFill>
              </a:uFill>
              <a:latin typeface="+mn-ea"/>
            </a:endParaRP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xmlns="" id="{FD56D22B-897A-46C5-B699-0E04567CB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391022"/>
              </p:ext>
            </p:extLst>
          </p:nvPr>
        </p:nvGraphicFramePr>
        <p:xfrm>
          <a:off x="720968" y="4429760"/>
          <a:ext cx="7833752" cy="2008008"/>
        </p:xfrm>
        <a:graphic>
          <a:graphicData uri="http://schemas.openxmlformats.org/drawingml/2006/table">
            <a:tbl>
              <a:tblPr/>
              <a:tblGrid>
                <a:gridCol w="7833752">
                  <a:extLst>
                    <a:ext uri="{9D8B030D-6E8A-4147-A177-3AD203B41FA5}">
                      <a16:colId xmlns:a16="http://schemas.microsoft.com/office/drawing/2014/main" xmlns="" val="3831398669"/>
                    </a:ext>
                  </a:extLst>
                </a:gridCol>
              </a:tblGrid>
              <a:tr h="200152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근로시간에서 정한 휴식시간이나 수면시간이 </a:t>
                      </a:r>
                      <a:r>
                        <a:rPr lang="ko-KR" altLang="en-US" sz="1200" b="1" u="sng" kern="0" spc="0" dirty="0">
                          <a:solidFill>
                            <a:srgbClr val="0000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근로시간에 속하는지 휴게시간에 속하는지는 특정업종이나 업무의 종류에 따라 일률적으로 판단할 것이 아니다</a:t>
                      </a:r>
                      <a:r>
                        <a:rPr lang="en-US" altLang="ko-KR" sz="1200" b="1" u="sng" kern="0" spc="0" dirty="0">
                          <a:solidFill>
                            <a:srgbClr val="0000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.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이는 근로계약의 내용이나 취업규칙과 단체협약의 규정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근로자가 제공하는 업무의 내용과 구체적인 업무 방식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휴게 중인 근로자에 대한 사용자의 간섭이나 감독여부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자유롭게 이용할 수 있는 휴게장소의 구비여부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그 밖에 근로자의 실질적 휴식을 방해하거나 사용자의 지휘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감독을 인정할 만한 사정이 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있는지와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그 정도의 </a:t>
                      </a:r>
                      <a:r>
                        <a:rPr lang="ko-KR" altLang="en-US" sz="1200" b="1" u="sng" kern="0" spc="0" dirty="0">
                          <a:solidFill>
                            <a:srgbClr val="0000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여러 사정을 종합하여 개별 사안에 따라 구체적으로 판단하여야 한다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대법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2014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다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41254, 2017.12.5.)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508" marR="59508" marT="16452" marB="1645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8008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790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38977" y="429659"/>
            <a:ext cx="8020279" cy="915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endParaRPr lang="ko-KR" altLang="en-US" sz="2000" dirty="0">
              <a:latin typeface="+mn-ea"/>
            </a:endParaRPr>
          </a:p>
          <a:p>
            <a:pPr fontAlgn="base">
              <a:lnSpc>
                <a:spcPct val="150000"/>
              </a:lnSpc>
            </a:pPr>
            <a:endParaRPr lang="ko-KR" altLang="en-US" dirty="0">
              <a:latin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2A486CC-7CE2-4119-97B3-0ED4637B0132}"/>
              </a:ext>
            </a:extLst>
          </p:cNvPr>
          <p:cNvSpPr txBox="1"/>
          <p:nvPr/>
        </p:nvSpPr>
        <p:spPr>
          <a:xfrm>
            <a:off x="561860" y="712913"/>
            <a:ext cx="8020279" cy="3145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FF0000"/>
                </a:solidFill>
                <a:effectLst/>
                <a:latin typeface="+mn-ea"/>
              </a:rPr>
              <a:t>교육시간</a:t>
            </a:r>
            <a:endParaRPr lang="en-US" altLang="ko-KR" sz="1800" b="1" kern="0" spc="0" dirty="0">
              <a:solidFill>
                <a:srgbClr val="FF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200" kern="0" spc="0" dirty="0">
              <a:solidFill>
                <a:srgbClr val="FF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u="sng" kern="0" spc="0" dirty="0"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사용자가 의무적으로 실시</a:t>
            </a:r>
            <a:r>
              <a:rPr lang="ko-KR" altLang="en-US" sz="1600" kern="0" spc="0" dirty="0">
                <a:effectLst/>
                <a:latin typeface="+mn-ea"/>
              </a:rPr>
              <a:t>하도록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되어 있는 각종 교육을 실시하는 경우 그 시간은 근로시간으로 인정 가능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그러나 근로자 개인적 차원의 법정 의무이행에 따른 교육 또는 이수가 권고되는 수준의 교육을 받는 시간은 근로시간으로 보기 어려움 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kern="0" dirty="0">
              <a:solidFill>
                <a:srgbClr val="000000"/>
              </a:solidFill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xmlns="" id="{39023F4E-E991-4BA1-A8BA-E10CE7FA2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2350"/>
              </p:ext>
            </p:extLst>
          </p:nvPr>
        </p:nvGraphicFramePr>
        <p:xfrm>
          <a:off x="638977" y="3110246"/>
          <a:ext cx="7819222" cy="2853674"/>
        </p:xfrm>
        <a:graphic>
          <a:graphicData uri="http://schemas.openxmlformats.org/drawingml/2006/table">
            <a:tbl>
              <a:tblPr/>
              <a:tblGrid>
                <a:gridCol w="7819222">
                  <a:extLst>
                    <a:ext uri="{9D8B030D-6E8A-4147-A177-3AD203B41FA5}">
                      <a16:colId xmlns:a16="http://schemas.microsoft.com/office/drawing/2014/main" xmlns="" val="456625055"/>
                    </a:ext>
                  </a:extLst>
                </a:gridCol>
              </a:tblGrid>
              <a:tr h="285367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사용자가 근로시간 중에 작업안정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작업능률 등 생산성 향상 즉 </a:t>
                      </a:r>
                      <a:r>
                        <a:rPr lang="ko-KR" altLang="en-US" sz="1400" u="sng" kern="0" spc="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업무와 관련하여 실시하는 직무교육과 근로시간 종료 후 또는 휴일에 근로자에게 의무적으로 소집하여 실시하는 교육은 근로시간에 포함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되어야 할 것임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근기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01254-14835, 1998.9.29.) 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직원들에게 </a:t>
                      </a:r>
                      <a:r>
                        <a:rPr lang="ko-KR" altLang="en-US" sz="1400" u="sng" kern="0" spc="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교육 이수의무가 없고</a:t>
                      </a:r>
                      <a:r>
                        <a:rPr lang="en-US" altLang="ko-KR" sz="1400" u="sng" kern="0" spc="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u="sng" kern="0" spc="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사용자가 교육 불참을 이유로 근로자에게 어떠한 불이익도 주지 않는다면 이를 근로시간으로 볼 수는 없을 것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임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아울러 사용자가 동 교육에 근로자의 </a:t>
                      </a:r>
                      <a:r>
                        <a:rPr lang="ko-KR" altLang="en-US" sz="1400" u="sng" kern="0" spc="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참석을 독려하는 차원에서 교육수당을 지급하였다고 하여 근로시간으로 인정되는 것은 아님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근로개선정책과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-798, 2013.1.25.)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508" marR="59508" marT="16452" marB="1645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8919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5988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38977" y="429659"/>
            <a:ext cx="8020279" cy="915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endParaRPr lang="ko-KR" altLang="en-US" sz="2000" dirty="0">
              <a:latin typeface="+mn-ea"/>
            </a:endParaRPr>
          </a:p>
          <a:p>
            <a:pPr fontAlgn="base">
              <a:lnSpc>
                <a:spcPct val="150000"/>
              </a:lnSpc>
            </a:pPr>
            <a:endParaRPr lang="ko-KR" altLang="en-US" dirty="0">
              <a:latin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E8E19A-97E9-445E-AA85-5EA919776178}"/>
              </a:ext>
            </a:extLst>
          </p:cNvPr>
          <p:cNvSpPr txBox="1"/>
          <p:nvPr/>
        </p:nvSpPr>
        <p:spPr>
          <a:xfrm>
            <a:off x="484744" y="429659"/>
            <a:ext cx="8174512" cy="6362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FF0000"/>
                </a:solidFill>
                <a:effectLst/>
                <a:latin typeface="+mn-ea"/>
              </a:rPr>
              <a:t>시업과 종업시간</a:t>
            </a:r>
            <a:endParaRPr lang="en-US" altLang="ko-KR" sz="1800" b="1" kern="0" spc="0" dirty="0">
              <a:solidFill>
                <a:srgbClr val="FF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200" b="1" kern="0" spc="0" dirty="0">
              <a:solidFill>
                <a:srgbClr val="0000FF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200" b="1" kern="0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200" b="1" kern="0" spc="0" dirty="0">
              <a:solidFill>
                <a:srgbClr val="0000FF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200" b="1" kern="0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200" b="1" kern="0" spc="0" dirty="0">
              <a:solidFill>
                <a:srgbClr val="0000FF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200" b="1" kern="0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200" b="1" kern="0" spc="0" dirty="0">
              <a:solidFill>
                <a:srgbClr val="0000FF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※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외관상 출퇴근 시간이 근태기록에 남아있을 경우 근로시간 인정여부에 다툼이 있게 되면 어린이집으로서는 근로시간이 아니라고 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+mn-ea"/>
              </a:rPr>
              <a:t>부정할수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 있는 효과적인 입증수단이 많지 않다는 어려움이 있음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+mn-ea"/>
              </a:rPr>
              <a:t>이와같은</a:t>
            </a:r>
            <a:r>
              <a:rPr lang="ko-KR" altLang="en-US" sz="1600" kern="0" spc="0" dirty="0">
                <a:solidFill>
                  <a:srgbClr val="0000FF"/>
                </a:solidFill>
                <a:effectLst/>
                <a:latin typeface="+mn-ea"/>
              </a:rPr>
              <a:t> </a:t>
            </a:r>
            <a:r>
              <a:rPr lang="ko-KR" altLang="en-US" sz="1600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분쟁을 예방하기 위해서 취업규칙 및 근로계약서에 정해진 시업시각 이전이나 종업시각 이후에 근로를 하고자 하는 때에는 사전 또는 사후에 어린이집의 승인을 얻도록 하는 것이 필요함</a:t>
            </a: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+mn-ea"/>
              </a:rPr>
              <a:t>.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 어린이집의 승인을 얻지 못한 시간은 근로한 것으로 보지 않는 것임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600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이와 관련하여 교직원에게 교육하고 공고하여 그 취지를 정확히 </a:t>
            </a:r>
            <a:r>
              <a:rPr lang="ko-KR" altLang="en-US" sz="1600" u="sng" kern="0" spc="0" dirty="0" err="1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알수</a:t>
            </a:r>
            <a:r>
              <a:rPr lang="ko-KR" altLang="en-US" sz="1600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 있도록 하는 것이 중요함</a:t>
            </a:r>
            <a:r>
              <a:rPr lang="en-US" altLang="ko-KR" sz="1600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. 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200" b="1" kern="0" dirty="0">
              <a:solidFill>
                <a:srgbClr val="0000FF"/>
              </a:solidFill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xmlns="" id="{5E77CCDF-398B-478D-BE51-3AEDF261B4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066602"/>
              </p:ext>
            </p:extLst>
          </p:nvPr>
        </p:nvGraphicFramePr>
        <p:xfrm>
          <a:off x="484744" y="1077737"/>
          <a:ext cx="7772400" cy="2224263"/>
        </p:xfrm>
        <a:graphic>
          <a:graphicData uri="http://schemas.openxmlformats.org/drawingml/2006/table">
            <a:tbl>
              <a:tblPr/>
              <a:tblGrid>
                <a:gridCol w="7772400">
                  <a:extLst>
                    <a:ext uri="{9D8B030D-6E8A-4147-A177-3AD203B41FA5}">
                      <a16:colId xmlns:a16="http://schemas.microsoft.com/office/drawing/2014/main" xmlns="" val="1290932844"/>
                    </a:ext>
                  </a:extLst>
                </a:gridCol>
              </a:tblGrid>
              <a:tr h="222426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시업과 종업시간은 소정근로시간의 길이와 위치를 명확히 하기 위한 것으로 사업장이나 업종에 따라 그 시업시각은 다르므로 근로기준법 제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94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취업규칙의 작성신고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에서 사업주가 정하여 시행하도록 규정하고 있는바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u="sng" kern="0" spc="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근로시간 측정에 있어서 시업시간은 사업주가 시업시간으로 정하여 시행하는 </a:t>
                      </a:r>
                      <a:r>
                        <a:rPr lang="ko-KR" altLang="en-US" sz="1200" u="sng" kern="0" spc="0" dirty="0" err="1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시각부터가</a:t>
                      </a:r>
                      <a:r>
                        <a:rPr lang="ko-KR" altLang="en-US" sz="1200" u="sng" kern="0" spc="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 근로시간이 되는 것임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다만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시업시각 이전에 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조기출근토록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하여 시업에 지장이 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없도옥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하는 것을 근로시간으로 인정하여 임금이 지급되어야 할 것인가 여부는</a:t>
                      </a:r>
                      <a:r>
                        <a:rPr lang="ko-KR" altLang="en-US" sz="1200" u="sng" kern="0" spc="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u="sng" kern="0" spc="0" dirty="0" err="1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조기출근을</a:t>
                      </a:r>
                      <a:r>
                        <a:rPr lang="ko-KR" altLang="en-US" sz="1200" u="sng" kern="0" spc="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 하지 않을 경우 임금을 감액하거나 복무 위반으로 제재를 가하는 권리의무관계라면 근로시간에 해당할 것이나 그렇지 않다면 근로시간에 해당되지 않음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근기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01254-13305, 1998.8.29.)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508" marR="59508" marT="16452" marB="1645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8488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43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38977" y="429659"/>
            <a:ext cx="8020279" cy="915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endParaRPr lang="ko-KR" altLang="en-US" sz="2000" dirty="0">
              <a:latin typeface="+mn-ea"/>
            </a:endParaRPr>
          </a:p>
          <a:p>
            <a:pPr fontAlgn="base">
              <a:lnSpc>
                <a:spcPct val="150000"/>
              </a:lnSpc>
            </a:pPr>
            <a:endParaRPr lang="ko-KR" altLang="en-US" dirty="0">
              <a:latin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668C08-D390-4D91-8B70-2080C72AEBD1}"/>
              </a:ext>
            </a:extLst>
          </p:cNvPr>
          <p:cNvSpPr txBox="1"/>
          <p:nvPr/>
        </p:nvSpPr>
        <p:spPr>
          <a:xfrm>
            <a:off x="484744" y="528110"/>
            <a:ext cx="8174512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b="1" kern="0" spc="0" dirty="0">
                <a:solidFill>
                  <a:srgbClr val="0000FF"/>
                </a:solidFill>
                <a:effectLst/>
                <a:latin typeface="+mn-ea"/>
              </a:rPr>
              <a:t>                                   7. </a:t>
            </a:r>
            <a:r>
              <a:rPr lang="ko-KR" altLang="en-US" sz="2000" b="1" kern="0" spc="0" dirty="0">
                <a:solidFill>
                  <a:srgbClr val="0000FF"/>
                </a:solidFill>
                <a:effectLst/>
                <a:latin typeface="+mn-ea"/>
              </a:rPr>
              <a:t>휴게의 의의 </a:t>
            </a:r>
            <a:endParaRPr lang="en-US" altLang="ko-KR" sz="2000" b="1" kern="0" spc="0" dirty="0">
              <a:solidFill>
                <a:srgbClr val="0000FF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b="1" kern="0" spc="0" dirty="0">
              <a:solidFill>
                <a:srgbClr val="0000FF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+mn-ea"/>
              </a:rPr>
              <a:t>휴게시간이란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 사용자의 지휘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감독으로부터 벗어나 근로자가 자유로이 이용할 수 있는 시간으로 산업재해를 방지하고 작업능률을 향상시키기 위해 근로시간 도중에 부여해야 함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휴게시간은 실제 근로시간에 포함되지 않고 임금도 지급되지 않으며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en-US" altLang="ko-KR" sz="14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4</a:t>
            </a:r>
            <a:r>
              <a:rPr lang="ko-KR" altLang="en-US" sz="14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시간 근로에 </a:t>
            </a:r>
            <a:r>
              <a:rPr lang="en-US" altLang="ko-KR" sz="14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30</a:t>
            </a:r>
            <a:r>
              <a:rPr lang="ko-KR" altLang="en-US" sz="14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분</a:t>
            </a:r>
            <a:r>
              <a:rPr lang="en-US" altLang="ko-KR" sz="14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, 8</a:t>
            </a:r>
            <a:r>
              <a:rPr lang="ko-KR" altLang="en-US" sz="14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시간 근로에 </a:t>
            </a:r>
            <a:r>
              <a:rPr lang="en-US" altLang="ko-KR" sz="14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1</a:t>
            </a:r>
            <a:r>
              <a:rPr lang="ko-KR" altLang="en-US" sz="14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시간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 이상 휴게시간을 부여해야 함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휴게시간은 </a:t>
            </a:r>
            <a:r>
              <a:rPr lang="ko-KR" altLang="en-US" sz="14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시업시각과 종업시간 중간에 주어야 하며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시업시나 또는 종업시에는 줄 수 없음 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b="1" kern="0" spc="0" dirty="0">
                <a:solidFill>
                  <a:srgbClr val="FF0000"/>
                </a:solidFill>
                <a:effectLst/>
                <a:latin typeface="+mn-ea"/>
              </a:rPr>
              <a:t>Q </a:t>
            </a:r>
            <a:r>
              <a:rPr lang="ko-KR" altLang="en-US" sz="1600" b="1" kern="0" spc="0" dirty="0">
                <a:solidFill>
                  <a:srgbClr val="FF0000"/>
                </a:solidFill>
                <a:effectLst/>
                <a:latin typeface="+mn-ea"/>
              </a:rPr>
              <a:t>휴게시간을 세분화하여 부여할 수 있는지</a:t>
            </a:r>
            <a:r>
              <a:rPr lang="en-US" altLang="ko-KR" sz="1600" b="1" kern="0" spc="0" dirty="0">
                <a:solidFill>
                  <a:srgbClr val="FF0000"/>
                </a:solidFill>
                <a:effectLst/>
                <a:latin typeface="+mn-ea"/>
              </a:rPr>
              <a:t>? 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휴게시간을 일시적으로 부여함이 휴게제도의 취지에 부합되나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근무시간과 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+mn-ea"/>
              </a:rPr>
              <a:t>병백히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 구분하여 휴게시간을 분할하여 부여하더라도 작업의 성질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근로여건 등에 비추어 사회통념상 합리성이 있고 휴게제도의 취지를 벗어나지 않는 한 이를 법 위반으로 보기 어려울 것임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b="1" kern="0" spc="0" dirty="0">
                <a:solidFill>
                  <a:srgbClr val="FF0000"/>
                </a:solidFill>
                <a:effectLst/>
                <a:latin typeface="+mn-ea"/>
              </a:rPr>
              <a:t>Q </a:t>
            </a:r>
            <a:r>
              <a:rPr lang="ko-KR" altLang="en-US" sz="1600" b="1" kern="0" spc="0" dirty="0">
                <a:solidFill>
                  <a:srgbClr val="FF0000"/>
                </a:solidFill>
                <a:effectLst/>
                <a:latin typeface="+mn-ea"/>
              </a:rPr>
              <a:t>연장근로에도 휴게시간 부여 의무가 있는지</a:t>
            </a:r>
            <a:r>
              <a:rPr lang="en-US" altLang="ko-KR" sz="1600" b="1" kern="0" spc="0" dirty="0">
                <a:solidFill>
                  <a:srgbClr val="FF0000"/>
                </a:solidFill>
                <a:effectLst/>
                <a:latin typeface="+mn-ea"/>
              </a:rPr>
              <a:t>?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근로기준법 제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54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조에 따른 휴게시간은 근로자의 건강을 위하여 최소한도로 필요한 시간을 정한 것으로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일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8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시간을 초과하여 발생한 연장근로에 대하여도 동 규정이 적용됨 </a:t>
            </a:r>
          </a:p>
        </p:txBody>
      </p:sp>
    </p:spTree>
    <p:extLst>
      <p:ext uri="{BB962C8B-B14F-4D97-AF65-F5344CB8AC3E}">
        <p14:creationId xmlns:p14="http://schemas.microsoft.com/office/powerpoint/2010/main" val="1921424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38977" y="429659"/>
            <a:ext cx="8020279" cy="915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endParaRPr lang="ko-KR" altLang="en-US" sz="2000" dirty="0">
              <a:latin typeface="+mn-ea"/>
            </a:endParaRPr>
          </a:p>
          <a:p>
            <a:pPr fontAlgn="base">
              <a:lnSpc>
                <a:spcPct val="150000"/>
              </a:lnSpc>
            </a:pPr>
            <a:endParaRPr lang="ko-KR" altLang="en-US" dirty="0">
              <a:latin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84AF46B-D41F-4C33-BA1D-492E0FA03901}"/>
              </a:ext>
            </a:extLst>
          </p:cNvPr>
          <p:cNvSpPr txBox="1"/>
          <p:nvPr/>
        </p:nvSpPr>
        <p:spPr>
          <a:xfrm>
            <a:off x="517315" y="429658"/>
            <a:ext cx="8263602" cy="417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b="1" kern="0" spc="0" dirty="0">
                <a:solidFill>
                  <a:srgbClr val="FF0000"/>
                </a:solidFill>
                <a:effectLst/>
                <a:latin typeface="+mn-ea"/>
              </a:rPr>
              <a:t>휴게시간 </a:t>
            </a:r>
            <a:r>
              <a:rPr lang="en-US" altLang="ko-KR" b="1" kern="0" spc="0" dirty="0">
                <a:solidFill>
                  <a:srgbClr val="FF0000"/>
                </a:solidFill>
                <a:effectLst/>
                <a:latin typeface="+mn-ea"/>
              </a:rPr>
              <a:t>· </a:t>
            </a:r>
            <a:r>
              <a:rPr lang="ko-KR" altLang="en-US" b="1" kern="0" spc="0" dirty="0">
                <a:solidFill>
                  <a:srgbClr val="FF0000"/>
                </a:solidFill>
                <a:effectLst/>
                <a:latin typeface="+mn-ea"/>
              </a:rPr>
              <a:t>대기시간</a:t>
            </a:r>
            <a:endParaRPr lang="en-US" altLang="ko-KR" b="1" kern="0" spc="0" dirty="0">
              <a:solidFill>
                <a:srgbClr val="FF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근로자가 사용자의 지휘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,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감독에서 벗어나 </a:t>
            </a:r>
            <a:r>
              <a:rPr lang="ko-KR" altLang="en-US" sz="16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자유롭게 이용이 보장된 휴게시간은 근로시간에서 제외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자유로운 이용이 어렵고 사용자의 </a:t>
            </a:r>
            <a:r>
              <a:rPr lang="ko-KR" altLang="en-US" sz="16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지휘</a:t>
            </a:r>
            <a:r>
              <a:rPr lang="en-US" altLang="ko-KR" sz="16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,</a:t>
            </a:r>
            <a:r>
              <a:rPr lang="ko-KR" altLang="en-US" sz="16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감독아래에 있는 대기시간은 근로시간에 해당</a:t>
            </a:r>
            <a:endParaRPr lang="en-US" altLang="ko-KR" sz="1600" u="sng" kern="0" spc="0" dirty="0">
              <a:solidFill>
                <a:srgbClr val="FF0000"/>
              </a:solidFill>
              <a:effectLst/>
              <a:uFill>
                <a:solidFill>
                  <a:srgbClr val="000000"/>
                </a:solidFill>
              </a:uFill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600" u="sng" kern="0" dirty="0">
              <a:solidFill>
                <a:srgbClr val="FF0000"/>
              </a:solidFill>
              <a:uFill>
                <a:solidFill>
                  <a:srgbClr val="000000"/>
                </a:solidFill>
              </a:uFill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400" u="sng" kern="0" spc="0" dirty="0">
              <a:solidFill>
                <a:srgbClr val="FF0000"/>
              </a:solidFill>
              <a:effectLst/>
              <a:uFill>
                <a:solidFill>
                  <a:srgbClr val="000000"/>
                </a:solidFill>
              </a:uFill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400" u="sng" kern="0" dirty="0">
              <a:solidFill>
                <a:srgbClr val="FF0000"/>
              </a:solidFill>
              <a:uFill>
                <a:solidFill>
                  <a:srgbClr val="000000"/>
                </a:solidFill>
              </a:uFill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400" u="sng" kern="0" spc="0" dirty="0">
              <a:solidFill>
                <a:srgbClr val="FF0000"/>
              </a:solidFill>
              <a:effectLst/>
              <a:uFill>
                <a:solidFill>
                  <a:srgbClr val="000000"/>
                </a:solidFill>
              </a:uFill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400" u="sng" kern="0" dirty="0">
              <a:solidFill>
                <a:srgbClr val="FF0000"/>
              </a:solidFill>
              <a:uFill>
                <a:solidFill>
                  <a:srgbClr val="000000"/>
                </a:solidFill>
              </a:uFill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400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xmlns="" id="{A0EAA701-80E9-4FB2-95F1-FCB92E4D5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948332"/>
              </p:ext>
            </p:extLst>
          </p:nvPr>
        </p:nvGraphicFramePr>
        <p:xfrm>
          <a:off x="815477" y="2915919"/>
          <a:ext cx="7965440" cy="2275841"/>
        </p:xfrm>
        <a:graphic>
          <a:graphicData uri="http://schemas.openxmlformats.org/drawingml/2006/table">
            <a:tbl>
              <a:tblPr/>
              <a:tblGrid>
                <a:gridCol w="7965440">
                  <a:extLst>
                    <a:ext uri="{9D8B030D-6E8A-4147-A177-3AD203B41FA5}">
                      <a16:colId xmlns:a16="http://schemas.microsoft.com/office/drawing/2014/main" xmlns="" val="1464113801"/>
                    </a:ext>
                  </a:extLst>
                </a:gridCol>
              </a:tblGrid>
              <a:tr h="227584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근로자가 </a:t>
                      </a:r>
                      <a:r>
                        <a:rPr lang="ko-KR" altLang="en-US" sz="1600" b="1" u="sng" kern="0" spc="0" dirty="0">
                          <a:solidFill>
                            <a:srgbClr val="0033C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작업시간의 도중에 현실로 작업에 종사하지 않은 대기시간이나 휴식</a:t>
                      </a:r>
                      <a:r>
                        <a:rPr lang="en-US" altLang="ko-KR" sz="1600" b="1" u="sng" kern="0" spc="0" dirty="0">
                          <a:solidFill>
                            <a:srgbClr val="0033C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b="1" u="sng" kern="0" spc="0" dirty="0">
                          <a:solidFill>
                            <a:srgbClr val="0033C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수면시간 등이라 하더라도 그것이 휴게시간으로서 근로자에게 자유로이 이용이 보장된 것이 아니고 실질적으로 사용자의 지휘</a:t>
                      </a:r>
                      <a:r>
                        <a:rPr lang="en-US" altLang="ko-KR" sz="1600" b="1" u="sng" kern="0" spc="0" dirty="0">
                          <a:solidFill>
                            <a:srgbClr val="0033C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b="1" u="sng" kern="0" spc="0" dirty="0">
                          <a:solidFill>
                            <a:srgbClr val="0033C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감독하에 놓여 있는 시간이라면 이는 근로시간에 포함된다고 할 것이다</a:t>
                      </a:r>
                      <a:r>
                        <a:rPr lang="en-US" altLang="ko-KR" sz="1600" b="1" u="sng" kern="0" spc="0" dirty="0">
                          <a:solidFill>
                            <a:srgbClr val="0033C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1" u="sng" kern="0" spc="0" dirty="0">
                          <a:solidFill>
                            <a:srgbClr val="0033C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대법 </a:t>
                      </a:r>
                      <a:r>
                        <a:rPr lang="en-US" altLang="ko-KR" sz="1600" b="1" u="sng" kern="0" spc="0" dirty="0">
                          <a:solidFill>
                            <a:srgbClr val="0033C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2006</a:t>
                      </a:r>
                      <a:r>
                        <a:rPr lang="ko-KR" altLang="en-US" sz="1600" b="1" u="sng" kern="0" spc="0" dirty="0">
                          <a:solidFill>
                            <a:srgbClr val="0033C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다</a:t>
                      </a:r>
                      <a:r>
                        <a:rPr lang="en-US" altLang="ko-KR" sz="1600" b="1" u="sng" kern="0" spc="0" dirty="0">
                          <a:solidFill>
                            <a:srgbClr val="0033C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41990. 2006.11.23.)</a:t>
                      </a:r>
                      <a:endParaRPr lang="ko-KR" altLang="en-US" sz="1600" b="1" kern="0" spc="0" dirty="0">
                        <a:solidFill>
                          <a:srgbClr val="0033CC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508" marR="59508" marT="16452" marB="1645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1625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052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38977" y="429659"/>
            <a:ext cx="8020279" cy="5735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 fontAlgn="base" latinLnBrk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b="1" kern="0" spc="0" dirty="0">
                <a:solidFill>
                  <a:srgbClr val="0000FF"/>
                </a:solidFill>
                <a:effectLst/>
                <a:latin typeface="+mn-ea"/>
              </a:rPr>
              <a:t>8. </a:t>
            </a:r>
            <a:r>
              <a:rPr lang="ko-KR" altLang="en-US" sz="2000" b="1" kern="0" spc="0" dirty="0">
                <a:solidFill>
                  <a:srgbClr val="0000FF"/>
                </a:solidFill>
                <a:effectLst/>
                <a:latin typeface="+mn-ea"/>
              </a:rPr>
              <a:t>공휴일의 유급화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400" b="1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근로기준법 제</a:t>
            </a: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55</a:t>
            </a: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조</a:t>
            </a: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휴일</a:t>
            </a: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</a:p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① 사용자는 근로자에게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주에 평균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회 이상의 유급휴일을 보장하여야 한다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. &lt;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개정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2018. 3. 20.&gt;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② 사용자는 근로자에게 </a:t>
            </a:r>
            <a:r>
              <a:rPr lang="ko-KR" altLang="en-US" sz="14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대통령령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으로 정하는 휴일을 유급으로 보장하여야 한다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다만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근로자대표와 서면으로 합의한 경우 특정한 근로일로 대체할 수 있다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. &lt;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신설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2018. 3. 20.&gt;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동시행령 제</a:t>
            </a: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30</a:t>
            </a: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조</a:t>
            </a: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휴일</a:t>
            </a: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</a:p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① 법 제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55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조제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항에 따른 유급휴일은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주 동안의 소정근로일을 개근한 자에게 주어야 한다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. &lt;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개정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2018. 6. 29.&gt;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② </a:t>
            </a:r>
            <a:r>
              <a:rPr lang="ko-KR" altLang="en-US" sz="14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법 제</a:t>
            </a:r>
            <a:r>
              <a:rPr lang="en-US" altLang="ko-KR" sz="14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55</a:t>
            </a:r>
            <a:r>
              <a:rPr lang="ko-KR" altLang="en-US" sz="14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조제</a:t>
            </a:r>
            <a:r>
              <a:rPr lang="en-US" altLang="ko-KR" sz="14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2</a:t>
            </a:r>
            <a:r>
              <a:rPr lang="ko-KR" altLang="en-US" sz="14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항 본문에서 “대통령령으로 정하는 </a:t>
            </a:r>
            <a:r>
              <a:rPr lang="ko-KR" altLang="en-US" sz="1400" b="1" u="sng" kern="0" spc="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휴일”이란</a:t>
            </a:r>
            <a:r>
              <a:rPr lang="ko-KR" altLang="en-US" sz="14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 「관공서의 공휴일에 관한 규정」 제</a:t>
            </a:r>
            <a:r>
              <a:rPr lang="en-US" altLang="ko-KR" sz="14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2</a:t>
            </a:r>
            <a:r>
              <a:rPr lang="ko-KR" altLang="en-US" sz="14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조 각 호</a:t>
            </a:r>
            <a:r>
              <a:rPr lang="en-US" altLang="ko-KR" sz="14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(</a:t>
            </a:r>
            <a:r>
              <a:rPr lang="ko-KR" altLang="en-US" sz="14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제</a:t>
            </a:r>
            <a:r>
              <a:rPr lang="en-US" altLang="ko-KR" sz="14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1</a:t>
            </a:r>
            <a:r>
              <a:rPr lang="ko-KR" altLang="en-US" sz="14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호는 제외한다</a:t>
            </a:r>
            <a:r>
              <a:rPr lang="en-US" altLang="ko-KR" sz="14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)</a:t>
            </a:r>
            <a:r>
              <a:rPr lang="ko-KR" altLang="en-US" sz="14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에 따른 공휴일 및 같은 영 제</a:t>
            </a:r>
            <a:r>
              <a:rPr lang="en-US" altLang="ko-KR" sz="14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3</a:t>
            </a:r>
            <a:r>
              <a:rPr lang="ko-KR" altLang="en-US" sz="14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조에 따른 대체공휴일을 말한다</a:t>
            </a:r>
            <a:r>
              <a:rPr lang="en-US" altLang="ko-KR" sz="14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.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&lt;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신설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2018. 6. 29.&gt;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342900" indent="-342900" fontAlgn="base">
              <a:lnSpc>
                <a:spcPct val="150000"/>
              </a:lnSpc>
              <a:buFontTx/>
              <a:buChar char="-"/>
            </a:pPr>
            <a:endParaRPr lang="ko-KR" altLang="en-US" sz="2000" dirty="0">
              <a:latin typeface="+mn-ea"/>
            </a:endParaRPr>
          </a:p>
          <a:p>
            <a:pPr fontAlgn="base">
              <a:lnSpc>
                <a:spcPct val="150000"/>
              </a:lnSpc>
            </a:pPr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64900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E4600AF-442C-493A-A50E-AFFD317E63FA}"/>
              </a:ext>
            </a:extLst>
          </p:cNvPr>
          <p:cNvSpPr txBox="1"/>
          <p:nvPr/>
        </p:nvSpPr>
        <p:spPr>
          <a:xfrm>
            <a:off x="474785" y="386862"/>
            <a:ext cx="8229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b="1" kern="0" spc="0" dirty="0" err="1">
                <a:solidFill>
                  <a:srgbClr val="FF0000"/>
                </a:solidFill>
                <a:effectLst/>
                <a:latin typeface="+mn-ea"/>
              </a:rPr>
              <a:t>법정</a:t>
            </a:r>
            <a:r>
              <a:rPr lang="en-US" altLang="ko-KR" sz="1800" b="1" kern="0" spc="0" dirty="0">
                <a:solidFill>
                  <a:srgbClr val="FF0000"/>
                </a:solidFill>
                <a:effectLst/>
                <a:latin typeface="+mn-ea"/>
              </a:rPr>
              <a:t> </a:t>
            </a:r>
            <a:r>
              <a:rPr lang="en-US" altLang="ko-KR" sz="1800" b="1" kern="0" spc="0" dirty="0" err="1">
                <a:solidFill>
                  <a:srgbClr val="FF0000"/>
                </a:solidFill>
                <a:effectLst/>
                <a:latin typeface="+mn-ea"/>
              </a:rPr>
              <a:t>유급휴일</a:t>
            </a:r>
            <a:endParaRPr lang="en-US" altLang="ko-KR" sz="1800" b="1" kern="0" spc="0" dirty="0">
              <a:solidFill>
                <a:srgbClr val="FF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FF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FF0000"/>
              </a:solidFill>
              <a:effectLst/>
              <a:latin typeface="+mn-ea"/>
            </a:endParaRP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xmlns="" id="{CC38CD75-8AED-45C7-BEB9-25AEEF83E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2036"/>
              </p:ext>
            </p:extLst>
          </p:nvPr>
        </p:nvGraphicFramePr>
        <p:xfrm>
          <a:off x="375921" y="1229361"/>
          <a:ext cx="8170984" cy="4094871"/>
        </p:xfrm>
        <a:graphic>
          <a:graphicData uri="http://schemas.openxmlformats.org/drawingml/2006/table">
            <a:tbl>
              <a:tblPr/>
              <a:tblGrid>
                <a:gridCol w="2042746">
                  <a:extLst>
                    <a:ext uri="{9D8B030D-6E8A-4147-A177-3AD203B41FA5}">
                      <a16:colId xmlns:a16="http://schemas.microsoft.com/office/drawing/2014/main" xmlns="" val="128884849"/>
                    </a:ext>
                  </a:extLst>
                </a:gridCol>
                <a:gridCol w="2042746">
                  <a:extLst>
                    <a:ext uri="{9D8B030D-6E8A-4147-A177-3AD203B41FA5}">
                      <a16:colId xmlns:a16="http://schemas.microsoft.com/office/drawing/2014/main" xmlns="" val="210041083"/>
                    </a:ext>
                  </a:extLst>
                </a:gridCol>
                <a:gridCol w="2042746">
                  <a:extLst>
                    <a:ext uri="{9D8B030D-6E8A-4147-A177-3AD203B41FA5}">
                      <a16:colId xmlns:a16="http://schemas.microsoft.com/office/drawing/2014/main" xmlns="" val="3860732042"/>
                    </a:ext>
                  </a:extLst>
                </a:gridCol>
                <a:gridCol w="2042746">
                  <a:extLst>
                    <a:ext uri="{9D8B030D-6E8A-4147-A177-3AD203B41FA5}">
                      <a16:colId xmlns:a16="http://schemas.microsoft.com/office/drawing/2014/main" xmlns="" val="1134905386"/>
                    </a:ext>
                  </a:extLst>
                </a:gridCol>
              </a:tblGrid>
              <a:tr h="47746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508" marR="59508" marT="16452" marB="1645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주휴일</a:t>
                      </a:r>
                    </a:p>
                  </a:txBody>
                  <a:tcPr marL="59508" marR="59508" marT="16452" marB="1645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공휴일</a:t>
                      </a:r>
                    </a:p>
                  </a:txBody>
                  <a:tcPr marL="59508" marR="59508" marT="16452" marB="1645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근로자의 날</a:t>
                      </a:r>
                    </a:p>
                  </a:txBody>
                  <a:tcPr marL="59508" marR="59508" marT="16452" marB="1645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90227613"/>
                  </a:ext>
                </a:extLst>
              </a:tr>
              <a:tr h="77221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근거</a:t>
                      </a:r>
                    </a:p>
                  </a:txBody>
                  <a:tcPr marL="59508" marR="59508" marT="16452" marB="1645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근기법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제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55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항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시행령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30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항</a:t>
                      </a:r>
                    </a:p>
                  </a:txBody>
                  <a:tcPr marL="59508" marR="59508" marT="16452" marB="1645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근기법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제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55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항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시행령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30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항</a:t>
                      </a:r>
                    </a:p>
                  </a:txBody>
                  <a:tcPr marL="59508" marR="59508" marT="16452" marB="1645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근로자의 날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제정법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508" marR="59508" marT="16452" marB="1645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79421057"/>
                  </a:ext>
                </a:extLst>
              </a:tr>
              <a:tr h="59944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적용대상 </a:t>
                      </a:r>
                    </a:p>
                  </a:txBody>
                  <a:tcPr marL="59508" marR="59508" marT="16452" marB="1645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모든 사업장</a:t>
                      </a:r>
                    </a:p>
                  </a:txBody>
                  <a:tcPr marL="59508" marR="59508" marT="16452" marB="1645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u="none" kern="0" spc="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400" b="1" u="none" kern="0" spc="0" dirty="0" err="1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인이상</a:t>
                      </a:r>
                      <a:r>
                        <a:rPr lang="ko-KR" altLang="en-US" sz="1400" b="1" u="none" kern="0" spc="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 사업장</a:t>
                      </a:r>
                      <a:endParaRPr lang="ko-KR" altLang="en-US" sz="1400" u="none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508" marR="59508" marT="16452" marB="1645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모든 사업장</a:t>
                      </a:r>
                    </a:p>
                  </a:txBody>
                  <a:tcPr marL="59508" marR="59508" marT="16452" marB="1645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7434064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요건</a:t>
                      </a:r>
                    </a:p>
                  </a:txBody>
                  <a:tcPr marL="59508" marR="59508" marT="16452" marB="1645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소정근로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 이상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주간 소정근로일 개근</a:t>
                      </a:r>
                    </a:p>
                  </a:txBody>
                  <a:tcPr marL="59508" marR="59508" marT="16452" marB="1645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소정근로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 이상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개근 불문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508" marR="59508" marT="16452" marB="1645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별도 요건 없음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소정근로시간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개근 불문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508" marR="59508" marT="16452" marB="1645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64131449"/>
                  </a:ext>
                </a:extLst>
              </a:tr>
              <a:tr h="8490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휴일대체</a:t>
                      </a:r>
                    </a:p>
                  </a:txBody>
                  <a:tcPr marL="59508" marR="59508" marT="16452" marB="1645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대체가능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단체협약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취업규칙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근로자의 동의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508" marR="59508" marT="16452" marB="1645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대체가능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근로자대표의 서면합의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/>
                      </a:r>
                      <a:b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508" marR="59508" marT="16452" marB="1645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u="none" kern="0" spc="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대체 불가</a:t>
                      </a:r>
                      <a:endParaRPr lang="ko-KR" altLang="en-US" sz="1400" u="none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508" marR="59508" marT="16452" marB="1645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2391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0087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38977" y="429659"/>
            <a:ext cx="8020279" cy="460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fontAlgn="base" latinLnBrk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FF0000"/>
                </a:solidFill>
                <a:effectLst/>
                <a:latin typeface="+mn-ea"/>
              </a:rPr>
              <a:t>노동부 설명자료 주요내용</a:t>
            </a:r>
            <a:endParaRPr lang="en-US" altLang="ko-KR" sz="1800" b="1" kern="0" spc="0" dirty="0">
              <a:solidFill>
                <a:srgbClr val="FF0000"/>
              </a:solidFill>
              <a:effectLst/>
              <a:latin typeface="+mn-ea"/>
            </a:endParaRPr>
          </a:p>
          <a:p>
            <a:pPr marL="0" marR="0" indent="0" algn="l" fontAlgn="base" latinLnBrk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1. </a:t>
            </a:r>
            <a:r>
              <a:rPr lang="ko-KR" altLang="en-US" sz="14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유급휴일과 유급휴일이 겹치게 될 </a:t>
            </a:r>
            <a:r>
              <a:rPr lang="ko-KR" altLang="en-US" sz="1400" b="1" u="sng" kern="0" spc="0" dirty="0">
                <a:solidFill>
                  <a:srgbClr val="0033CC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경우</a:t>
            </a:r>
            <a:r>
              <a:rPr lang="ko-KR" altLang="en-US" sz="14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 </a:t>
            </a:r>
            <a:r>
              <a:rPr lang="ko-KR" altLang="en-US" sz="1400" b="1" u="sng" kern="0" spc="0" dirty="0">
                <a:solidFill>
                  <a:srgbClr val="FF0000"/>
                </a:solidFill>
                <a:effectLst/>
                <a:latin typeface="+mn-ea"/>
              </a:rPr>
              <a:t> </a:t>
            </a:r>
            <a:r>
              <a:rPr lang="en-US" altLang="ko-KR" sz="1400" b="1" u="sng" kern="0" spc="0" dirty="0">
                <a:solidFill>
                  <a:srgbClr val="FF0000"/>
                </a:solidFill>
                <a:effectLst/>
                <a:latin typeface="+mn-ea"/>
              </a:rPr>
              <a:t>1</a:t>
            </a:r>
            <a:r>
              <a:rPr lang="ko-KR" altLang="en-US" sz="1400" b="1" u="sng" kern="0" spc="0" dirty="0">
                <a:solidFill>
                  <a:srgbClr val="FF0000"/>
                </a:solidFill>
                <a:effectLst/>
                <a:latin typeface="+mn-ea"/>
              </a:rPr>
              <a:t>개의 유급 휴일만 인정</a:t>
            </a:r>
          </a:p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2. </a:t>
            </a:r>
            <a:r>
              <a:rPr lang="ko-KR" altLang="en-US" sz="14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유급휴일과 무급휴무일</a:t>
            </a:r>
            <a:r>
              <a:rPr lang="en-US" altLang="ko-KR" sz="14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, </a:t>
            </a:r>
            <a:r>
              <a:rPr lang="ko-KR" altLang="en-US" sz="14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비번일이 겹치는 경우</a:t>
            </a: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  </a:t>
            </a:r>
            <a:r>
              <a:rPr lang="ko-KR" altLang="en-US" sz="1400" b="1" u="sng" kern="0" spc="0" dirty="0">
                <a:solidFill>
                  <a:srgbClr val="FF0000"/>
                </a:solidFill>
                <a:effectLst/>
                <a:latin typeface="+mn-ea"/>
              </a:rPr>
              <a:t>무급으로 인정</a:t>
            </a:r>
          </a:p>
          <a:p>
            <a:pPr marL="240030" marR="0" indent="-24003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3.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공휴일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관공서 공휴일에 관한 규정에 한해 대체공휴일포함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) </a:t>
            </a:r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+mn-ea"/>
              </a:rPr>
              <a:t>근무시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en-US" altLang="ko-KR" sz="1400" b="1" u="sng" kern="0" spc="0" dirty="0">
                <a:solidFill>
                  <a:srgbClr val="000000"/>
                </a:solidFill>
                <a:effectLst/>
                <a:latin typeface="+mn-ea"/>
              </a:rPr>
              <a:t>250%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 (</a:t>
            </a:r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+mn-ea"/>
              </a:rPr>
              <a:t>유급휴일수당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100%+ </a:t>
            </a:r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+mn-ea"/>
              </a:rPr>
              <a:t>유급휴일임금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100%+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유급휴일 가산수당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50%)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지급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-&gt;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단 월급제인 경우 월급속에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100%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가 포함되어 있어서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150%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만 추가지급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예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: 8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시간 </a:t>
            </a:r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+mn-ea"/>
              </a:rPr>
              <a:t>근무시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x 150% = 12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시간의 임금 추가지급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4.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관공서 공휴일에 관한 규정에 의한 공휴일과 대체공휴일이 소정근로일인 경우 </a:t>
            </a:r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+mn-ea"/>
              </a:rPr>
              <a:t>결근시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 결근으로 보지 않음</a:t>
            </a:r>
          </a:p>
          <a:p>
            <a:pPr fontAlgn="base">
              <a:lnSpc>
                <a:spcPct val="150000"/>
              </a:lnSpc>
            </a:pPr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50583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38977" y="429659"/>
            <a:ext cx="8020279" cy="643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 fontAlgn="base" latinLnBrk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b="1" kern="0" spc="0" dirty="0">
                <a:solidFill>
                  <a:srgbClr val="0000FF"/>
                </a:solidFill>
                <a:effectLst/>
                <a:latin typeface="+mn-ea"/>
              </a:rPr>
              <a:t>9. </a:t>
            </a:r>
            <a:r>
              <a:rPr lang="ko-KR" altLang="en-US" sz="2000" b="1" kern="0" spc="0" dirty="0">
                <a:solidFill>
                  <a:srgbClr val="0000FF"/>
                </a:solidFill>
                <a:effectLst/>
                <a:latin typeface="+mn-ea"/>
              </a:rPr>
              <a:t>임산부의 근로시간 변경신청권 신설</a:t>
            </a:r>
            <a:endParaRPr lang="en-US" altLang="ko-KR" sz="2000" b="1" kern="0" spc="0" dirty="0">
              <a:solidFill>
                <a:srgbClr val="0000FF"/>
              </a:solidFill>
              <a:effectLst/>
              <a:latin typeface="+mn-ea"/>
            </a:endParaRPr>
          </a:p>
          <a:p>
            <a:pPr marL="0" marR="0" indent="0" algn="ctr" fontAlgn="base" latinLnBrk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b="1" kern="0" spc="0" dirty="0">
                <a:solidFill>
                  <a:srgbClr val="000000"/>
                </a:solidFill>
                <a:effectLst/>
                <a:latin typeface="+mn-ea"/>
              </a:rPr>
              <a:t>근로기준법 제</a:t>
            </a:r>
            <a:r>
              <a:rPr lang="en-US" altLang="ko-KR" sz="1200" b="1" kern="0" spc="0" dirty="0">
                <a:solidFill>
                  <a:srgbClr val="000000"/>
                </a:solidFill>
                <a:effectLst/>
                <a:latin typeface="+mn-ea"/>
              </a:rPr>
              <a:t>74</a:t>
            </a:r>
            <a:r>
              <a:rPr lang="ko-KR" altLang="en-US" sz="1200" b="1" kern="0" spc="0" dirty="0">
                <a:solidFill>
                  <a:srgbClr val="000000"/>
                </a:solidFill>
                <a:effectLst/>
                <a:latin typeface="+mn-ea"/>
              </a:rPr>
              <a:t>조</a:t>
            </a:r>
            <a:r>
              <a:rPr lang="en-US" altLang="ko-KR" sz="1200" b="1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200" b="1" kern="0" spc="0" dirty="0">
                <a:solidFill>
                  <a:srgbClr val="000000"/>
                </a:solidFill>
                <a:effectLst/>
                <a:latin typeface="+mn-ea"/>
              </a:rPr>
              <a:t>임산부의 보호</a:t>
            </a:r>
            <a:r>
              <a:rPr lang="en-US" altLang="ko-KR" sz="1200" b="1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⑨ </a:t>
            </a:r>
            <a:r>
              <a:rPr lang="ko-KR" altLang="en-US" sz="12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사용자는 임신 중인 여성 근로자가 </a:t>
            </a:r>
            <a:r>
              <a:rPr lang="en-US" altLang="ko-KR" sz="12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1</a:t>
            </a:r>
            <a:r>
              <a:rPr lang="ko-KR" altLang="en-US" sz="12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일 소정근로시간을 유지하면서 업무의 시작 및 종료 시각의 변경을 신청하는 경우 이를 허용하여야 한다</a:t>
            </a:r>
            <a:r>
              <a:rPr lang="en-US" altLang="ko-KR" sz="12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. </a:t>
            </a:r>
            <a:r>
              <a:rPr lang="ko-KR" altLang="en-US" sz="12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다만</a:t>
            </a:r>
            <a:r>
              <a:rPr lang="en-US" altLang="ko-KR" sz="12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, </a:t>
            </a:r>
            <a:r>
              <a:rPr lang="ko-KR" altLang="en-US" sz="12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정상적인 사업 운영에 중대한 지장을 초래하는 경우 등</a:t>
            </a:r>
            <a:r>
              <a:rPr lang="ko-KR" altLang="en-US" sz="12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 대통령령</a:t>
            </a:r>
            <a:r>
              <a:rPr lang="ko-KR" altLang="en-US" sz="12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으로 정하는 경우에는 그러하지 아니하다</a:t>
            </a:r>
            <a:r>
              <a:rPr lang="en-US" altLang="ko-KR" sz="12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. &lt;</a:t>
            </a:r>
            <a:r>
              <a:rPr lang="ko-KR" altLang="en-US" sz="12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신설 </a:t>
            </a:r>
            <a:r>
              <a:rPr lang="en-US" altLang="ko-KR" sz="12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2021. 5. 18.&gt;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b="1" kern="0" spc="0" dirty="0">
                <a:solidFill>
                  <a:srgbClr val="000000"/>
                </a:solidFill>
                <a:effectLst/>
                <a:latin typeface="+mn-ea"/>
              </a:rPr>
              <a:t>동시행령 제</a:t>
            </a:r>
            <a:r>
              <a:rPr lang="en-US" altLang="ko-KR" sz="1200" b="1" kern="0" spc="0" dirty="0">
                <a:solidFill>
                  <a:srgbClr val="000000"/>
                </a:solidFill>
                <a:effectLst/>
                <a:latin typeface="+mn-ea"/>
              </a:rPr>
              <a:t>43</a:t>
            </a:r>
            <a:r>
              <a:rPr lang="ko-KR" altLang="en-US" sz="1200" b="1" kern="0" spc="0" dirty="0">
                <a:solidFill>
                  <a:srgbClr val="000000"/>
                </a:solidFill>
                <a:effectLst/>
                <a:latin typeface="+mn-ea"/>
              </a:rPr>
              <a:t>조의</a:t>
            </a:r>
            <a:r>
              <a:rPr lang="en-US" altLang="ko-KR" sz="1200" b="1" kern="0" spc="0" dirty="0">
                <a:solidFill>
                  <a:srgbClr val="000000"/>
                </a:solidFill>
                <a:effectLst/>
                <a:latin typeface="+mn-ea"/>
              </a:rPr>
              <a:t>3(</a:t>
            </a:r>
            <a:r>
              <a:rPr lang="ko-KR" altLang="en-US" sz="1200" b="1" kern="0" spc="0" dirty="0">
                <a:solidFill>
                  <a:srgbClr val="000000"/>
                </a:solidFill>
                <a:effectLst/>
                <a:latin typeface="+mn-ea"/>
              </a:rPr>
              <a:t>임신기간 업무의 시작 및 종료 시각의 변경</a:t>
            </a:r>
            <a:r>
              <a:rPr lang="en-US" altLang="ko-KR" sz="1200" b="1" kern="0" spc="0" dirty="0">
                <a:solidFill>
                  <a:srgbClr val="000000"/>
                </a:solidFill>
                <a:effectLst/>
                <a:latin typeface="+mn-ea"/>
              </a:rPr>
              <a:t>)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① 법 제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74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조제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9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항 본문에 따라 업무의 시작 및 종료 시각의 변경을 신청하려는 여성 근로자는 </a:t>
            </a:r>
            <a:r>
              <a:rPr lang="ko-KR" altLang="en-US" sz="12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그 변경 예정일의 </a:t>
            </a:r>
            <a:r>
              <a:rPr lang="en-US" altLang="ko-KR" sz="12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3</a:t>
            </a:r>
            <a:r>
              <a:rPr lang="ko-KR" altLang="en-US" sz="12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일 전까지 임신기간</a:t>
            </a:r>
            <a:r>
              <a:rPr lang="en-US" altLang="ko-KR" sz="12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, </a:t>
            </a:r>
            <a:r>
              <a:rPr lang="ko-KR" altLang="en-US" sz="12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업무의 시작 및 종료 시각의 변경 예정 기간</a:t>
            </a:r>
            <a:r>
              <a:rPr lang="en-US" altLang="ko-KR" sz="12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, </a:t>
            </a:r>
            <a:r>
              <a:rPr lang="ko-KR" altLang="en-US" sz="12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업무의 시작 및 종료 시각 등을 적은 문서</a:t>
            </a:r>
            <a:r>
              <a:rPr lang="en-US" altLang="ko-KR" sz="12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(</a:t>
            </a:r>
            <a:r>
              <a:rPr lang="ko-KR" altLang="en-US" sz="12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전자문서를 포함한다</a:t>
            </a:r>
            <a:r>
              <a:rPr lang="en-US" altLang="ko-KR" sz="12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)</a:t>
            </a:r>
            <a:r>
              <a:rPr lang="ko-KR" altLang="en-US" sz="12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에 임신 사실을 증명하는 의사의 진단서</a:t>
            </a:r>
            <a:r>
              <a:rPr lang="en-US" altLang="ko-KR" sz="12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(</a:t>
            </a:r>
            <a:r>
              <a:rPr lang="ko-KR" altLang="en-US" sz="12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같은 임신에 대해 업무의 시작 및 종료 시각 변경을 다시 신청하는 경우는 제외한다</a:t>
            </a:r>
            <a:r>
              <a:rPr lang="en-US" altLang="ko-KR" sz="12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)</a:t>
            </a:r>
            <a:r>
              <a:rPr lang="ko-KR" altLang="en-US" sz="12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를 첨부하여 사용자에게 제출해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야 한다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② 법 제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74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조제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9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항 단서에서 “정상적인 사업 운영에 중대한 지장을 초래하는 경우 등 대통령령으로 정하는 </a:t>
            </a:r>
            <a:r>
              <a:rPr lang="ko-KR" altLang="en-US" sz="1200" kern="0" spc="0" dirty="0" err="1">
                <a:solidFill>
                  <a:srgbClr val="000000"/>
                </a:solidFill>
                <a:effectLst/>
                <a:latin typeface="+mn-ea"/>
              </a:rPr>
              <a:t>경우”란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 다음 각 호의 어느 하나에 해당하는 경우를 말한다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1. </a:t>
            </a:r>
            <a:r>
              <a:rPr lang="ko-KR" altLang="en-US" sz="12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정상적인 사업 운영에 중대한 지장을 초래하는 경우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2. </a:t>
            </a:r>
            <a:r>
              <a:rPr lang="ko-KR" altLang="en-US" sz="12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업무의 시작 및 종료 시각을 변경하게 되면 임신 중인 여성 근로자의 안전과 건강에 관한 관계 법령을 위반하게 되는 경우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[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본조신설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2021. 11. 19.]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fontAlgn="base">
              <a:lnSpc>
                <a:spcPct val="150000"/>
              </a:lnSpc>
            </a:pPr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94357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96606" y="341524"/>
            <a:ext cx="82406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endParaRPr lang="ko-KR" altLang="en-US" sz="20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84742" y="176271"/>
            <a:ext cx="8152482" cy="650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400" b="1" dirty="0">
                <a:solidFill>
                  <a:srgbClr val="0033CC"/>
                </a:solidFill>
                <a:latin typeface="+mn-ea"/>
              </a:rPr>
              <a:t>          </a:t>
            </a:r>
            <a:r>
              <a:rPr lang="en-US" altLang="ko-KR" sz="2000" b="1" dirty="0">
                <a:solidFill>
                  <a:srgbClr val="0033CC"/>
                </a:solidFill>
                <a:latin typeface="+mn-ea"/>
              </a:rPr>
              <a:t>2.</a:t>
            </a:r>
            <a:r>
              <a:rPr lang="en-US" altLang="ko-KR" sz="2400" b="1" dirty="0">
                <a:solidFill>
                  <a:srgbClr val="0033CC"/>
                </a:solidFill>
                <a:latin typeface="+mn-ea"/>
              </a:rPr>
              <a:t> </a:t>
            </a:r>
            <a:r>
              <a:rPr lang="ko-KR" altLang="en-US" sz="2000" b="1" dirty="0">
                <a:solidFill>
                  <a:srgbClr val="0033CC"/>
                </a:solidFill>
                <a:latin typeface="+mn-ea"/>
              </a:rPr>
              <a:t>여성근로자에 대한 기존 근로시간에 관한 내용 정리</a:t>
            </a:r>
            <a:endParaRPr lang="en-US" altLang="ko-KR" sz="2000" b="1" dirty="0">
              <a:solidFill>
                <a:srgbClr val="0033CC"/>
              </a:solidFill>
              <a:latin typeface="+mn-ea"/>
            </a:endParaRPr>
          </a:p>
          <a:p>
            <a:pPr fontAlgn="base">
              <a:lnSpc>
                <a:spcPct val="150000"/>
              </a:lnSpc>
            </a:pPr>
            <a:endParaRPr lang="ko-KR" altLang="en-US" sz="2400" dirty="0">
              <a:solidFill>
                <a:srgbClr val="0033CC"/>
              </a:solidFill>
              <a:latin typeface="+mn-ea"/>
            </a:endParaRPr>
          </a:p>
          <a:p>
            <a:pPr lvl="0" fontAlgn="base"/>
            <a:r>
              <a:rPr lang="en-US" altLang="ko-KR" sz="1600" b="1" u="sng" dirty="0">
                <a:solidFill>
                  <a:srgbClr val="FF0000"/>
                </a:solidFill>
                <a:latin typeface="+mn-ea"/>
              </a:rPr>
              <a:t>1.</a:t>
            </a:r>
            <a:r>
              <a:rPr lang="ko-KR" altLang="en-US" sz="1600" b="1" u="sng" dirty="0">
                <a:solidFill>
                  <a:srgbClr val="FF0000"/>
                </a:solidFill>
                <a:latin typeface="+mn-ea"/>
              </a:rPr>
              <a:t>임신중인 여성근로자에 대해서는 시간외 근로를 시켜서는 안됨</a:t>
            </a:r>
            <a:r>
              <a:rPr lang="en-US" altLang="ko-KR" sz="1600" b="1" u="sng" dirty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1600" b="1" u="sng" dirty="0">
                <a:solidFill>
                  <a:srgbClr val="FF0000"/>
                </a:solidFill>
                <a:latin typeface="+mn-ea"/>
              </a:rPr>
              <a:t>근로기준법 제 </a:t>
            </a:r>
            <a:r>
              <a:rPr lang="en-US" altLang="ko-KR" sz="1600" b="1" u="sng" dirty="0">
                <a:solidFill>
                  <a:srgbClr val="FF0000"/>
                </a:solidFill>
                <a:latin typeface="+mn-ea"/>
              </a:rPr>
              <a:t>74</a:t>
            </a:r>
            <a:r>
              <a:rPr lang="ko-KR" altLang="en-US" sz="1600" b="1" u="sng" dirty="0">
                <a:solidFill>
                  <a:srgbClr val="FF0000"/>
                </a:solidFill>
                <a:latin typeface="+mn-ea"/>
              </a:rPr>
              <a:t>조 </a:t>
            </a:r>
            <a:r>
              <a:rPr lang="en-US" altLang="ko-KR" sz="1600" b="1" u="sng" dirty="0">
                <a:solidFill>
                  <a:srgbClr val="FF0000"/>
                </a:solidFill>
                <a:latin typeface="+mn-ea"/>
              </a:rPr>
              <a:t>4</a:t>
            </a:r>
            <a:r>
              <a:rPr lang="ko-KR" altLang="en-US" sz="1600" b="1" u="sng" dirty="0">
                <a:solidFill>
                  <a:srgbClr val="FF0000"/>
                </a:solidFill>
                <a:latin typeface="+mn-ea"/>
              </a:rPr>
              <a:t>항</a:t>
            </a:r>
            <a:r>
              <a:rPr lang="en-US" altLang="ko-KR" sz="1600" b="1" u="sng" dirty="0">
                <a:solidFill>
                  <a:srgbClr val="FF0000"/>
                </a:solidFill>
                <a:latin typeface="+mn-ea"/>
              </a:rPr>
              <a:t>)</a:t>
            </a:r>
          </a:p>
          <a:p>
            <a:pPr marL="342900" lvl="0" indent="-342900" fontAlgn="base">
              <a:buAutoNum type="arabicPeriod"/>
            </a:pPr>
            <a:endParaRPr lang="ko-KR" altLang="en-US" sz="1600" dirty="0">
              <a:solidFill>
                <a:srgbClr val="FF0000"/>
              </a:solidFill>
              <a:latin typeface="+mn-ea"/>
            </a:endParaRPr>
          </a:p>
          <a:p>
            <a:pPr lvl="0" fontAlgn="base"/>
            <a:r>
              <a:rPr lang="en-US" altLang="ko-KR" sz="1600" b="1" dirty="0">
                <a:latin typeface="+mn-ea"/>
              </a:rPr>
              <a:t>2. </a:t>
            </a:r>
            <a:r>
              <a:rPr lang="ko-KR" altLang="en-US" sz="1600" b="1" dirty="0">
                <a:latin typeface="+mn-ea"/>
              </a:rPr>
              <a:t>임신 중인 여성근로자가 요구한 경우 쉬운 종류의 근로로 전환하여야 함</a:t>
            </a:r>
            <a:r>
              <a:rPr lang="en-US" altLang="ko-KR" sz="1600" b="1" dirty="0">
                <a:latin typeface="+mn-ea"/>
              </a:rPr>
              <a:t>(</a:t>
            </a:r>
            <a:r>
              <a:rPr lang="ko-KR" altLang="en-US" sz="1600" b="1" dirty="0">
                <a:latin typeface="+mn-ea"/>
              </a:rPr>
              <a:t>근로기준법 제</a:t>
            </a:r>
            <a:r>
              <a:rPr lang="en-US" altLang="ko-KR" sz="1600" b="1" dirty="0">
                <a:latin typeface="+mn-ea"/>
              </a:rPr>
              <a:t>74</a:t>
            </a:r>
            <a:r>
              <a:rPr lang="ko-KR" altLang="en-US" sz="1600" b="1" dirty="0">
                <a:latin typeface="+mn-ea"/>
              </a:rPr>
              <a:t>조 </a:t>
            </a:r>
            <a:r>
              <a:rPr lang="en-US" altLang="ko-KR" sz="1600" b="1" dirty="0">
                <a:latin typeface="+mn-ea"/>
              </a:rPr>
              <a:t>4</a:t>
            </a:r>
            <a:r>
              <a:rPr lang="ko-KR" altLang="en-US" sz="1600" b="1" dirty="0">
                <a:latin typeface="+mn-ea"/>
              </a:rPr>
              <a:t>항</a:t>
            </a:r>
            <a:r>
              <a:rPr lang="en-US" altLang="ko-KR" sz="1600" b="1" dirty="0">
                <a:latin typeface="+mn-ea"/>
              </a:rPr>
              <a:t>)</a:t>
            </a:r>
          </a:p>
          <a:p>
            <a:pPr lvl="0" fontAlgn="base"/>
            <a:endParaRPr lang="ko-KR" altLang="en-US" sz="1600" dirty="0">
              <a:latin typeface="+mn-ea"/>
            </a:endParaRPr>
          </a:p>
          <a:p>
            <a:pPr lvl="0" fontAlgn="base"/>
            <a:r>
              <a:rPr lang="en-US" altLang="ko-KR" sz="1600" b="1" u="sng" dirty="0">
                <a:latin typeface="+mn-ea"/>
              </a:rPr>
              <a:t>3. </a:t>
            </a:r>
            <a:r>
              <a:rPr lang="ko-KR" altLang="en-US" sz="1600" b="1" u="sng" dirty="0">
                <a:latin typeface="+mn-ea"/>
              </a:rPr>
              <a:t>여성근로자에게 야간</a:t>
            </a:r>
            <a:r>
              <a:rPr lang="en-US" altLang="ko-KR" sz="1600" b="1" u="sng" dirty="0">
                <a:latin typeface="+mn-ea"/>
              </a:rPr>
              <a:t>,</a:t>
            </a:r>
            <a:r>
              <a:rPr lang="ko-KR" altLang="en-US" sz="1600" b="1" u="sng" dirty="0">
                <a:latin typeface="+mn-ea"/>
              </a:rPr>
              <a:t>휴일근로를 </a:t>
            </a:r>
            <a:r>
              <a:rPr lang="ko-KR" altLang="en-US" sz="1600" b="1" u="sng" dirty="0" err="1">
                <a:latin typeface="+mn-ea"/>
              </a:rPr>
              <a:t>시킬려면</a:t>
            </a:r>
            <a:r>
              <a:rPr lang="ko-KR" altLang="en-US" sz="1600" b="1" u="sng" dirty="0">
                <a:latin typeface="+mn-ea"/>
              </a:rPr>
              <a:t> 근로자의 동의가 필요함</a:t>
            </a:r>
            <a:r>
              <a:rPr lang="en-US" altLang="ko-KR" sz="1600" b="1" u="sng" dirty="0">
                <a:latin typeface="+mn-ea"/>
              </a:rPr>
              <a:t>(</a:t>
            </a:r>
            <a:r>
              <a:rPr lang="ko-KR" altLang="en-US" sz="1600" b="1" u="sng" dirty="0">
                <a:latin typeface="+mn-ea"/>
              </a:rPr>
              <a:t>근로기준법 제</a:t>
            </a:r>
            <a:r>
              <a:rPr lang="en-US" altLang="ko-KR" sz="1600" b="1" u="sng" dirty="0">
                <a:latin typeface="+mn-ea"/>
              </a:rPr>
              <a:t>70</a:t>
            </a:r>
            <a:r>
              <a:rPr lang="ko-KR" altLang="en-US" sz="1600" b="1" u="sng" dirty="0">
                <a:latin typeface="+mn-ea"/>
              </a:rPr>
              <a:t>조 </a:t>
            </a:r>
            <a:r>
              <a:rPr lang="en-US" altLang="ko-KR" sz="1600" b="1" u="sng" dirty="0">
                <a:latin typeface="+mn-ea"/>
              </a:rPr>
              <a:t>1</a:t>
            </a:r>
            <a:r>
              <a:rPr lang="ko-KR" altLang="en-US" sz="1600" b="1" u="sng" dirty="0">
                <a:latin typeface="+mn-ea"/>
              </a:rPr>
              <a:t>항</a:t>
            </a:r>
            <a:r>
              <a:rPr lang="en-US" altLang="ko-KR" sz="1600" b="1" u="sng" dirty="0">
                <a:latin typeface="+mn-ea"/>
              </a:rPr>
              <a:t>)</a:t>
            </a:r>
          </a:p>
          <a:p>
            <a:pPr lvl="0" fontAlgn="base"/>
            <a:endParaRPr lang="ko-KR" altLang="en-US" sz="1600" dirty="0">
              <a:latin typeface="+mn-ea"/>
            </a:endParaRPr>
          </a:p>
          <a:p>
            <a:pPr lvl="0" fontAlgn="base"/>
            <a:r>
              <a:rPr lang="en-US" altLang="ko-KR" sz="1600" b="1" u="sng" dirty="0">
                <a:solidFill>
                  <a:srgbClr val="FF0000"/>
                </a:solidFill>
                <a:latin typeface="+mn-ea"/>
              </a:rPr>
              <a:t>4. </a:t>
            </a:r>
            <a:r>
              <a:rPr lang="ko-KR" altLang="en-US" sz="1600" b="1" u="sng" dirty="0">
                <a:solidFill>
                  <a:srgbClr val="FF0000"/>
                </a:solidFill>
                <a:latin typeface="+mn-ea"/>
              </a:rPr>
              <a:t>임신중의 여성근로자에게 야간</a:t>
            </a:r>
            <a:r>
              <a:rPr lang="en-US" altLang="ko-KR" sz="1600" b="1" u="sng" dirty="0">
                <a:solidFill>
                  <a:srgbClr val="FF0000"/>
                </a:solidFill>
                <a:latin typeface="+mn-ea"/>
              </a:rPr>
              <a:t>,</a:t>
            </a:r>
            <a:r>
              <a:rPr lang="ko-KR" altLang="en-US" sz="1600" b="1" u="sng" dirty="0">
                <a:solidFill>
                  <a:srgbClr val="FF0000"/>
                </a:solidFill>
                <a:latin typeface="+mn-ea"/>
              </a:rPr>
              <a:t>휴일근로를 시키지 못함</a:t>
            </a:r>
            <a:r>
              <a:rPr lang="en-US" altLang="ko-KR" sz="1600" b="1" u="sng" dirty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1600" b="1" u="sng" dirty="0">
                <a:solidFill>
                  <a:srgbClr val="FF0000"/>
                </a:solidFill>
                <a:latin typeface="+mn-ea"/>
              </a:rPr>
              <a:t>근로기준법 제</a:t>
            </a:r>
            <a:r>
              <a:rPr lang="en-US" altLang="ko-KR" sz="1600" b="1" u="sng" dirty="0">
                <a:solidFill>
                  <a:srgbClr val="FF0000"/>
                </a:solidFill>
                <a:latin typeface="+mn-ea"/>
              </a:rPr>
              <a:t>70</a:t>
            </a:r>
            <a:r>
              <a:rPr lang="ko-KR" altLang="en-US" sz="1600" b="1" u="sng" dirty="0">
                <a:solidFill>
                  <a:srgbClr val="FF0000"/>
                </a:solidFill>
                <a:latin typeface="+mn-ea"/>
              </a:rPr>
              <a:t>조 제</a:t>
            </a:r>
            <a:r>
              <a:rPr lang="en-US" altLang="ko-KR" sz="1600" b="1" u="sng" dirty="0">
                <a:solidFill>
                  <a:srgbClr val="FF0000"/>
                </a:solidFill>
                <a:latin typeface="+mn-ea"/>
              </a:rPr>
              <a:t>2</a:t>
            </a:r>
            <a:r>
              <a:rPr lang="ko-KR" altLang="en-US" sz="1600" b="1" u="sng" dirty="0">
                <a:solidFill>
                  <a:srgbClr val="FF0000"/>
                </a:solidFill>
                <a:latin typeface="+mn-ea"/>
              </a:rPr>
              <a:t>항</a:t>
            </a:r>
            <a:r>
              <a:rPr lang="en-US" altLang="ko-KR" sz="1600" b="1" u="sng" dirty="0">
                <a:solidFill>
                  <a:srgbClr val="FF0000"/>
                </a:solidFill>
                <a:latin typeface="+mn-ea"/>
              </a:rPr>
              <a:t>) </a:t>
            </a:r>
          </a:p>
          <a:p>
            <a:pPr lvl="0" fontAlgn="base"/>
            <a:endParaRPr lang="ko-KR" altLang="en-US" sz="1600" dirty="0">
              <a:solidFill>
                <a:srgbClr val="FF0000"/>
              </a:solidFill>
              <a:latin typeface="+mn-ea"/>
            </a:endParaRPr>
          </a:p>
          <a:p>
            <a:pPr lvl="0" fontAlgn="base"/>
            <a:r>
              <a:rPr lang="en-US" altLang="ko-KR" sz="1600" b="1" dirty="0">
                <a:latin typeface="+mn-ea"/>
              </a:rPr>
              <a:t>5. </a:t>
            </a:r>
            <a:r>
              <a:rPr lang="ko-KR" altLang="en-US" sz="1600" b="1" dirty="0">
                <a:latin typeface="+mn-ea"/>
              </a:rPr>
              <a:t>산후 </a:t>
            </a:r>
            <a:r>
              <a:rPr lang="en-US" altLang="ko-KR" sz="1600" b="1" dirty="0">
                <a:latin typeface="+mn-ea"/>
              </a:rPr>
              <a:t>1</a:t>
            </a:r>
            <a:r>
              <a:rPr lang="ko-KR" altLang="en-US" sz="1600" b="1" dirty="0">
                <a:latin typeface="+mn-ea"/>
              </a:rPr>
              <a:t>년이 지나지 않은 여성근로자에게 </a:t>
            </a:r>
            <a:r>
              <a:rPr lang="en-US" altLang="ko-KR" sz="1600" b="1" dirty="0">
                <a:latin typeface="+mn-ea"/>
              </a:rPr>
              <a:t>1</a:t>
            </a:r>
            <a:r>
              <a:rPr lang="ko-KR" altLang="en-US" sz="1600" b="1" dirty="0">
                <a:latin typeface="+mn-ea"/>
              </a:rPr>
              <a:t>일 </a:t>
            </a:r>
            <a:r>
              <a:rPr lang="en-US" altLang="ko-KR" sz="1600" b="1" dirty="0">
                <a:latin typeface="+mn-ea"/>
              </a:rPr>
              <a:t>2</a:t>
            </a:r>
            <a:r>
              <a:rPr lang="ko-KR" altLang="en-US" sz="1600" b="1" dirty="0">
                <a:latin typeface="+mn-ea"/>
              </a:rPr>
              <a:t>시간</a:t>
            </a:r>
            <a:r>
              <a:rPr lang="en-US" altLang="ko-KR" sz="1600" b="1" dirty="0">
                <a:latin typeface="+mn-ea"/>
              </a:rPr>
              <a:t>, 1</a:t>
            </a:r>
            <a:r>
              <a:rPr lang="ko-KR" altLang="en-US" sz="1600" b="1" dirty="0">
                <a:latin typeface="+mn-ea"/>
              </a:rPr>
              <a:t>주 </a:t>
            </a:r>
            <a:r>
              <a:rPr lang="en-US" altLang="ko-KR" sz="1600" b="1" dirty="0">
                <a:latin typeface="+mn-ea"/>
              </a:rPr>
              <a:t>6</a:t>
            </a:r>
            <a:r>
              <a:rPr lang="ko-KR" altLang="en-US" sz="1600" b="1" dirty="0">
                <a:latin typeface="+mn-ea"/>
              </a:rPr>
              <a:t>시간</a:t>
            </a:r>
            <a:r>
              <a:rPr lang="en-US" altLang="ko-KR" sz="1600" b="1" dirty="0">
                <a:latin typeface="+mn-ea"/>
              </a:rPr>
              <a:t>, 1</a:t>
            </a:r>
            <a:r>
              <a:rPr lang="ko-KR" altLang="en-US" sz="1600" b="1" dirty="0">
                <a:latin typeface="+mn-ea"/>
              </a:rPr>
              <a:t>년 </a:t>
            </a:r>
            <a:r>
              <a:rPr lang="en-US" altLang="ko-KR" sz="1600" b="1" dirty="0">
                <a:latin typeface="+mn-ea"/>
              </a:rPr>
              <a:t>150</a:t>
            </a:r>
            <a:r>
              <a:rPr lang="ko-KR" altLang="en-US" sz="1600" b="1" dirty="0">
                <a:latin typeface="+mn-ea"/>
              </a:rPr>
              <a:t>시간의 초과하는 시간외 근로를 시키지 못함</a:t>
            </a:r>
            <a:r>
              <a:rPr lang="en-US" altLang="ko-KR" sz="1600" b="1" dirty="0">
                <a:latin typeface="+mn-ea"/>
              </a:rPr>
              <a:t>(</a:t>
            </a:r>
            <a:r>
              <a:rPr lang="ko-KR" altLang="en-US" sz="1600" b="1" dirty="0">
                <a:latin typeface="+mn-ea"/>
              </a:rPr>
              <a:t>근로기준법 제</a:t>
            </a:r>
            <a:r>
              <a:rPr lang="en-US" altLang="ko-KR" sz="1600" b="1" dirty="0">
                <a:latin typeface="+mn-ea"/>
              </a:rPr>
              <a:t>71</a:t>
            </a:r>
            <a:r>
              <a:rPr lang="ko-KR" altLang="en-US" sz="1600" b="1" dirty="0">
                <a:latin typeface="+mn-ea"/>
              </a:rPr>
              <a:t>조</a:t>
            </a:r>
            <a:r>
              <a:rPr lang="en-US" altLang="ko-KR" sz="1600" b="1" dirty="0">
                <a:latin typeface="+mn-ea"/>
              </a:rPr>
              <a:t>)</a:t>
            </a:r>
          </a:p>
          <a:p>
            <a:pPr lvl="0" fontAlgn="base"/>
            <a:endParaRPr lang="ko-KR" altLang="en-US" sz="1600" dirty="0">
              <a:latin typeface="+mn-ea"/>
            </a:endParaRPr>
          </a:p>
          <a:p>
            <a:pPr lvl="0" fontAlgn="base"/>
            <a:r>
              <a:rPr lang="en-US" altLang="ko-KR" sz="1600" b="1" dirty="0">
                <a:latin typeface="+mn-ea"/>
              </a:rPr>
              <a:t>6. </a:t>
            </a:r>
            <a:r>
              <a:rPr lang="ko-KR" altLang="en-US" sz="1600" b="1" dirty="0" err="1">
                <a:latin typeface="+mn-ea"/>
              </a:rPr>
              <a:t>임신후</a:t>
            </a:r>
            <a:r>
              <a:rPr lang="ko-KR" altLang="en-US" sz="1600" b="1" dirty="0">
                <a:latin typeface="+mn-ea"/>
              </a:rPr>
              <a:t> </a:t>
            </a:r>
            <a:r>
              <a:rPr lang="en-US" altLang="ko-KR" sz="1600" b="1" dirty="0">
                <a:latin typeface="+mn-ea"/>
              </a:rPr>
              <a:t>12</a:t>
            </a:r>
            <a:r>
              <a:rPr lang="ko-KR" altLang="en-US" sz="1600" b="1" dirty="0">
                <a:latin typeface="+mn-ea"/>
              </a:rPr>
              <a:t>주 이내  또는 </a:t>
            </a:r>
            <a:r>
              <a:rPr lang="ko-KR" altLang="en-US" sz="1600" b="1" dirty="0" err="1">
                <a:latin typeface="+mn-ea"/>
              </a:rPr>
              <a:t>임신후</a:t>
            </a:r>
            <a:r>
              <a:rPr lang="ko-KR" altLang="en-US" sz="1600" b="1" dirty="0">
                <a:latin typeface="+mn-ea"/>
              </a:rPr>
              <a:t> </a:t>
            </a:r>
            <a:r>
              <a:rPr lang="en-US" altLang="ko-KR" sz="1600" b="1" dirty="0">
                <a:latin typeface="+mn-ea"/>
              </a:rPr>
              <a:t>36</a:t>
            </a:r>
            <a:r>
              <a:rPr lang="ko-KR" altLang="en-US" sz="1600" b="1" dirty="0">
                <a:latin typeface="+mn-ea"/>
              </a:rPr>
              <a:t>주 이후 여성근로자가 </a:t>
            </a:r>
            <a:r>
              <a:rPr lang="en-US" altLang="ko-KR" sz="1600" b="1" dirty="0">
                <a:latin typeface="+mn-ea"/>
              </a:rPr>
              <a:t>1</a:t>
            </a:r>
            <a:r>
              <a:rPr lang="ko-KR" altLang="en-US" sz="1600" b="1" dirty="0">
                <a:latin typeface="+mn-ea"/>
              </a:rPr>
              <a:t>일 </a:t>
            </a:r>
            <a:r>
              <a:rPr lang="en-US" altLang="ko-KR" sz="1600" b="1" dirty="0">
                <a:latin typeface="+mn-ea"/>
              </a:rPr>
              <a:t>2</a:t>
            </a:r>
            <a:r>
              <a:rPr lang="ko-KR" altLang="en-US" sz="1600" b="1" dirty="0">
                <a:latin typeface="+mn-ea"/>
              </a:rPr>
              <a:t>시간 근로시간 단축을 신청하는 경우 허용</a:t>
            </a:r>
            <a:r>
              <a:rPr lang="en-US" altLang="ko-KR" sz="1600" b="1" dirty="0">
                <a:latin typeface="+mn-ea"/>
              </a:rPr>
              <a:t>(</a:t>
            </a:r>
            <a:r>
              <a:rPr lang="ko-KR" altLang="en-US" sz="1600" b="1" dirty="0">
                <a:latin typeface="+mn-ea"/>
              </a:rPr>
              <a:t>근로기준법 제</a:t>
            </a:r>
            <a:r>
              <a:rPr lang="en-US" altLang="ko-KR" sz="1600" b="1" dirty="0">
                <a:latin typeface="+mn-ea"/>
              </a:rPr>
              <a:t>74</a:t>
            </a:r>
            <a:r>
              <a:rPr lang="ko-KR" altLang="en-US" sz="1600" b="1" dirty="0">
                <a:latin typeface="+mn-ea"/>
              </a:rPr>
              <a:t>조 </a:t>
            </a:r>
            <a:r>
              <a:rPr lang="en-US" altLang="ko-KR" sz="1600" b="1" dirty="0">
                <a:latin typeface="+mn-ea"/>
              </a:rPr>
              <a:t>7</a:t>
            </a:r>
            <a:r>
              <a:rPr lang="ko-KR" altLang="en-US" sz="1600" b="1" dirty="0">
                <a:latin typeface="+mn-ea"/>
              </a:rPr>
              <a:t>항</a:t>
            </a:r>
            <a:r>
              <a:rPr lang="en-US" altLang="ko-KR" sz="1600" b="1" dirty="0">
                <a:latin typeface="+mn-ea"/>
              </a:rPr>
              <a:t>) </a:t>
            </a:r>
          </a:p>
          <a:p>
            <a:pPr lvl="0" fontAlgn="base"/>
            <a:endParaRPr lang="ko-KR" altLang="en-US" sz="1600" dirty="0">
              <a:latin typeface="+mn-ea"/>
            </a:endParaRPr>
          </a:p>
          <a:p>
            <a:pPr lvl="0" fontAlgn="base"/>
            <a:r>
              <a:rPr lang="en-US" altLang="ko-KR" sz="1600" b="1" dirty="0">
                <a:latin typeface="+mn-ea"/>
              </a:rPr>
              <a:t>7. </a:t>
            </a:r>
            <a:r>
              <a:rPr lang="ko-KR" altLang="en-US" sz="1600" b="1" dirty="0">
                <a:latin typeface="+mn-ea"/>
              </a:rPr>
              <a:t>육아기 근로시간 단축 사용 </a:t>
            </a:r>
            <a:r>
              <a:rPr lang="en-US" altLang="ko-KR" sz="1600" b="1" dirty="0">
                <a:latin typeface="+mn-ea"/>
              </a:rPr>
              <a:t>(2019.10.1.</a:t>
            </a:r>
            <a:r>
              <a:rPr lang="ko-KR" altLang="en-US" sz="1600" b="1" dirty="0">
                <a:latin typeface="+mn-ea"/>
              </a:rPr>
              <a:t>부터 시행 남녀고용평등법 제</a:t>
            </a:r>
            <a:r>
              <a:rPr lang="en-US" altLang="ko-KR" sz="1600" b="1" dirty="0">
                <a:latin typeface="+mn-ea"/>
              </a:rPr>
              <a:t>19</a:t>
            </a:r>
            <a:r>
              <a:rPr lang="ko-KR" altLang="en-US" sz="1600" b="1" dirty="0">
                <a:latin typeface="+mn-ea"/>
              </a:rPr>
              <a:t>조</a:t>
            </a:r>
            <a:r>
              <a:rPr lang="en-US" altLang="ko-KR" sz="1600" b="1" dirty="0">
                <a:latin typeface="+mn-ea"/>
              </a:rPr>
              <a:t>2)</a:t>
            </a:r>
            <a:endParaRPr lang="ko-KR" altLang="en-US" sz="1600" dirty="0">
              <a:latin typeface="+mn-ea"/>
            </a:endParaRPr>
          </a:p>
          <a:p>
            <a:pPr fontAlgn="base">
              <a:lnSpc>
                <a:spcPct val="150000"/>
              </a:lnSpc>
            </a:pPr>
            <a:endParaRPr lang="en-US" altLang="ko-KR" sz="2400" b="1" dirty="0">
              <a:solidFill>
                <a:srgbClr val="0033CC"/>
              </a:solidFill>
              <a:latin typeface="+mn-ea"/>
            </a:endParaRPr>
          </a:p>
          <a:p>
            <a:pPr fontAlgn="base">
              <a:lnSpc>
                <a:spcPct val="150000"/>
              </a:lnSpc>
            </a:pPr>
            <a:endParaRPr lang="en-US" altLang="ko-KR" sz="1600" b="1" dirty="0">
              <a:solidFill>
                <a:srgbClr val="0033CC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377139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38977" y="429659"/>
            <a:ext cx="8020279" cy="6382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 fontAlgn="base" latinLnBrk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b="1" kern="0" spc="0" dirty="0">
                <a:solidFill>
                  <a:srgbClr val="0000FF"/>
                </a:solidFill>
                <a:effectLst/>
                <a:latin typeface="+mn-ea"/>
              </a:rPr>
              <a:t>10. </a:t>
            </a:r>
            <a:r>
              <a:rPr lang="ko-KR" altLang="en-US" sz="1600" b="1" kern="0" spc="0" dirty="0" err="1">
                <a:solidFill>
                  <a:srgbClr val="0000FF"/>
                </a:solidFill>
                <a:effectLst/>
                <a:latin typeface="+mn-ea"/>
              </a:rPr>
              <a:t>직장내</a:t>
            </a:r>
            <a:r>
              <a:rPr lang="ko-KR" altLang="en-US" sz="1600" b="1" kern="0" spc="0" dirty="0">
                <a:solidFill>
                  <a:srgbClr val="0000FF"/>
                </a:solidFill>
                <a:effectLst/>
                <a:latin typeface="+mn-ea"/>
              </a:rPr>
              <a:t> 괴롭힘 발생시 조치 강화 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100" b="1" kern="0" spc="0" dirty="0">
                <a:solidFill>
                  <a:srgbClr val="000000"/>
                </a:solidFill>
                <a:effectLst/>
                <a:latin typeface="+mn-ea"/>
              </a:rPr>
              <a:t>근로기준법 제</a:t>
            </a:r>
            <a:r>
              <a:rPr lang="en-US" altLang="ko-KR" sz="1100" b="1" kern="0" spc="0" dirty="0">
                <a:solidFill>
                  <a:srgbClr val="000000"/>
                </a:solidFill>
                <a:effectLst/>
                <a:latin typeface="+mn-ea"/>
              </a:rPr>
              <a:t>76</a:t>
            </a:r>
            <a:r>
              <a:rPr lang="ko-KR" altLang="en-US" sz="1100" b="1" kern="0" spc="0" dirty="0">
                <a:solidFill>
                  <a:srgbClr val="000000"/>
                </a:solidFill>
                <a:effectLst/>
                <a:latin typeface="+mn-ea"/>
              </a:rPr>
              <a:t>조의</a:t>
            </a:r>
            <a:r>
              <a:rPr lang="en-US" altLang="ko-KR" sz="1100" b="1" kern="0" spc="0" dirty="0">
                <a:solidFill>
                  <a:srgbClr val="000000"/>
                </a:solidFill>
                <a:effectLst/>
                <a:latin typeface="+mn-ea"/>
              </a:rPr>
              <a:t>3(</a:t>
            </a:r>
            <a:r>
              <a:rPr lang="ko-KR" altLang="en-US" sz="1100" b="1" kern="0" spc="0" dirty="0">
                <a:solidFill>
                  <a:srgbClr val="000000"/>
                </a:solidFill>
                <a:effectLst/>
                <a:latin typeface="+mn-ea"/>
              </a:rPr>
              <a:t>직장 내 괴롭힘 발생 시 조치</a:t>
            </a:r>
            <a:r>
              <a:rPr lang="en-US" altLang="ko-KR" sz="1100" b="1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r>
              <a:rPr lang="ko-KR" altLang="en-US" sz="1100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</a:p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100" kern="0" spc="0" dirty="0">
                <a:solidFill>
                  <a:srgbClr val="000000"/>
                </a:solidFill>
                <a:effectLst/>
                <a:latin typeface="+mn-ea"/>
              </a:rPr>
              <a:t>① 누구든지 직장 내 괴롭힘 발생 사실을 알게 된 경우 그 사실을 사용자에게 신고할 수 있다</a:t>
            </a:r>
            <a:r>
              <a:rPr lang="en-US" altLang="ko-KR" sz="11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1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100" kern="0" spc="0" dirty="0">
                <a:solidFill>
                  <a:srgbClr val="FF0000"/>
                </a:solidFill>
                <a:effectLst/>
                <a:latin typeface="+mn-ea"/>
              </a:rPr>
              <a:t>② </a:t>
            </a:r>
            <a:r>
              <a:rPr lang="ko-KR" altLang="en-US" sz="11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사용자는 제</a:t>
            </a:r>
            <a:r>
              <a:rPr lang="en-US" altLang="ko-KR" sz="11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1</a:t>
            </a:r>
            <a:r>
              <a:rPr lang="ko-KR" altLang="en-US" sz="11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항에 따른 신고를 접수하거나 직장 내 괴롭힘 발생 사실을 인지한 </a:t>
            </a:r>
            <a:r>
              <a:rPr lang="ko-KR" altLang="en-US" sz="1100" u="sng" kern="0" spc="0" dirty="0">
                <a:solidFill>
                  <a:srgbClr val="0033CC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경우에는 지체 없이 당사자 등을 대상으로 </a:t>
            </a:r>
            <a:r>
              <a:rPr lang="ko-KR" altLang="en-US" sz="11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그 사실 확인을 위하여 객관적으로 조사를 실시하여야 한다</a:t>
            </a:r>
            <a:r>
              <a:rPr lang="en-US" altLang="ko-KR" sz="1100" kern="0" spc="0" dirty="0">
                <a:solidFill>
                  <a:srgbClr val="0000FF"/>
                </a:solidFill>
                <a:effectLst/>
                <a:latin typeface="+mn-ea"/>
              </a:rPr>
              <a:t>.</a:t>
            </a:r>
            <a:r>
              <a:rPr lang="ko-KR" altLang="en-US" sz="1100" kern="0" spc="0" dirty="0">
                <a:solidFill>
                  <a:srgbClr val="FF0000"/>
                </a:solidFill>
                <a:effectLst/>
                <a:latin typeface="+mn-ea"/>
              </a:rPr>
              <a:t> </a:t>
            </a:r>
            <a:r>
              <a:rPr lang="en-US" altLang="ko-KR" sz="1100" kern="0" spc="0" dirty="0">
                <a:solidFill>
                  <a:srgbClr val="FF0000"/>
                </a:solidFill>
                <a:effectLst/>
                <a:latin typeface="+mn-ea"/>
              </a:rPr>
              <a:t>&lt;</a:t>
            </a:r>
            <a:r>
              <a:rPr lang="ko-KR" altLang="en-US" sz="1100" kern="0" spc="0" dirty="0">
                <a:solidFill>
                  <a:srgbClr val="FF0000"/>
                </a:solidFill>
                <a:effectLst/>
                <a:latin typeface="+mn-ea"/>
              </a:rPr>
              <a:t>개정 </a:t>
            </a:r>
            <a:r>
              <a:rPr lang="en-US" altLang="ko-KR" sz="1100" kern="0" spc="0" dirty="0">
                <a:solidFill>
                  <a:srgbClr val="FF0000"/>
                </a:solidFill>
                <a:effectLst/>
                <a:latin typeface="+mn-ea"/>
              </a:rPr>
              <a:t>2021. 4. 13.&gt;</a:t>
            </a:r>
            <a:endParaRPr lang="ko-KR" altLang="en-US" sz="11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100" kern="0" spc="0" dirty="0">
                <a:solidFill>
                  <a:srgbClr val="000000"/>
                </a:solidFill>
                <a:effectLst/>
                <a:latin typeface="+mn-ea"/>
              </a:rPr>
              <a:t>③ 사용자는 제</a:t>
            </a:r>
            <a:r>
              <a:rPr lang="en-US" altLang="ko-KR" sz="1100" kern="0" spc="0" dirty="0">
                <a:solidFill>
                  <a:srgbClr val="000000"/>
                </a:solidFill>
                <a:effectLst/>
                <a:latin typeface="+mn-ea"/>
              </a:rPr>
              <a:t>2</a:t>
            </a:r>
            <a:r>
              <a:rPr lang="ko-KR" altLang="en-US" sz="1100" kern="0" spc="0" dirty="0">
                <a:solidFill>
                  <a:srgbClr val="000000"/>
                </a:solidFill>
                <a:effectLst/>
                <a:latin typeface="+mn-ea"/>
              </a:rPr>
              <a:t>항에 따른 조사 기간 동안 직장 내 괴롭힘과 관련하여 피해를 입은 근로자 또는 피해를 입었다고 주장하는 근로자</a:t>
            </a:r>
            <a:r>
              <a:rPr lang="en-US" altLang="ko-KR" sz="11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100" kern="0" spc="0" dirty="0">
                <a:solidFill>
                  <a:srgbClr val="000000"/>
                </a:solidFill>
                <a:effectLst/>
                <a:latin typeface="+mn-ea"/>
              </a:rPr>
              <a:t>이하 “</a:t>
            </a:r>
            <a:r>
              <a:rPr lang="ko-KR" altLang="en-US" sz="1100" kern="0" spc="0" dirty="0" err="1">
                <a:solidFill>
                  <a:srgbClr val="000000"/>
                </a:solidFill>
                <a:effectLst/>
                <a:latin typeface="+mn-ea"/>
              </a:rPr>
              <a:t>피해근로자등”이라</a:t>
            </a:r>
            <a:r>
              <a:rPr lang="ko-KR" altLang="en-US" sz="1100" kern="0" spc="0" dirty="0">
                <a:solidFill>
                  <a:srgbClr val="000000"/>
                </a:solidFill>
                <a:effectLst/>
                <a:latin typeface="+mn-ea"/>
              </a:rPr>
              <a:t> 한다</a:t>
            </a:r>
            <a:r>
              <a:rPr lang="en-US" altLang="ko-KR" sz="11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r>
              <a:rPr lang="ko-KR" altLang="en-US" sz="1100" kern="0" spc="0" dirty="0">
                <a:solidFill>
                  <a:srgbClr val="000000"/>
                </a:solidFill>
                <a:effectLst/>
                <a:latin typeface="+mn-ea"/>
              </a:rPr>
              <a:t>를 보호하기 위하여 필요한 경우 해당 </a:t>
            </a:r>
            <a:r>
              <a:rPr lang="ko-KR" altLang="en-US" sz="1100" kern="0" spc="0" dirty="0" err="1">
                <a:solidFill>
                  <a:srgbClr val="000000"/>
                </a:solidFill>
                <a:effectLst/>
                <a:latin typeface="+mn-ea"/>
              </a:rPr>
              <a:t>피해근로자등에</a:t>
            </a:r>
            <a:r>
              <a:rPr lang="ko-KR" altLang="en-US" sz="1100" kern="0" spc="0" dirty="0">
                <a:solidFill>
                  <a:srgbClr val="000000"/>
                </a:solidFill>
                <a:effectLst/>
                <a:latin typeface="+mn-ea"/>
              </a:rPr>
              <a:t> 대하여 근무장소의 변경</a:t>
            </a:r>
            <a:r>
              <a:rPr lang="en-US" altLang="ko-KR" sz="11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100" kern="0" spc="0" dirty="0">
                <a:solidFill>
                  <a:srgbClr val="000000"/>
                </a:solidFill>
                <a:effectLst/>
                <a:latin typeface="+mn-ea"/>
              </a:rPr>
              <a:t>유급휴가 명령 등 적절한 조치를 하여야 한다</a:t>
            </a:r>
            <a:r>
              <a:rPr lang="en-US" altLang="ko-KR" sz="1100" kern="0" spc="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100" kern="0" spc="0" dirty="0">
                <a:solidFill>
                  <a:srgbClr val="000000"/>
                </a:solidFill>
                <a:effectLst/>
                <a:latin typeface="+mn-ea"/>
              </a:rPr>
              <a:t>이 경우 사용자는 </a:t>
            </a:r>
            <a:r>
              <a:rPr lang="ko-KR" altLang="en-US" sz="1100" kern="0" spc="0" dirty="0" err="1">
                <a:solidFill>
                  <a:srgbClr val="000000"/>
                </a:solidFill>
                <a:effectLst/>
                <a:latin typeface="+mn-ea"/>
              </a:rPr>
              <a:t>피해근로자등의</a:t>
            </a:r>
            <a:r>
              <a:rPr lang="ko-KR" altLang="en-US" sz="1100" kern="0" spc="0" dirty="0">
                <a:solidFill>
                  <a:srgbClr val="000000"/>
                </a:solidFill>
                <a:effectLst/>
                <a:latin typeface="+mn-ea"/>
              </a:rPr>
              <a:t> 의사에 반하는 조치를 하여서는 아니 된다</a:t>
            </a:r>
            <a:r>
              <a:rPr lang="en-US" altLang="ko-KR" sz="11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1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100" kern="0" spc="0" dirty="0">
                <a:solidFill>
                  <a:srgbClr val="FF0000"/>
                </a:solidFill>
                <a:effectLst/>
                <a:latin typeface="+mn-ea"/>
              </a:rPr>
              <a:t>④</a:t>
            </a:r>
            <a:r>
              <a:rPr lang="ko-KR" altLang="en-US" sz="1100" kern="0" spc="0" dirty="0">
                <a:solidFill>
                  <a:srgbClr val="000000"/>
                </a:solidFill>
                <a:effectLst/>
                <a:latin typeface="+mn-ea"/>
              </a:rPr>
              <a:t> 사용자는 제</a:t>
            </a:r>
            <a:r>
              <a:rPr lang="en-US" altLang="ko-KR" sz="1100" kern="0" spc="0" dirty="0">
                <a:solidFill>
                  <a:srgbClr val="000000"/>
                </a:solidFill>
                <a:effectLst/>
                <a:latin typeface="+mn-ea"/>
              </a:rPr>
              <a:t>2</a:t>
            </a:r>
            <a:r>
              <a:rPr lang="ko-KR" altLang="en-US" sz="1100" kern="0" spc="0" dirty="0">
                <a:solidFill>
                  <a:srgbClr val="000000"/>
                </a:solidFill>
                <a:effectLst/>
                <a:latin typeface="+mn-ea"/>
              </a:rPr>
              <a:t>항에 따른 조사 결과 직장 내 괴롭힘 발생 사실이 확인된 때에는 피해근로자가 요청하면 근무장소의 변경</a:t>
            </a:r>
            <a:r>
              <a:rPr lang="en-US" altLang="ko-KR" sz="11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100" kern="0" spc="0" dirty="0">
                <a:solidFill>
                  <a:srgbClr val="000000"/>
                </a:solidFill>
                <a:effectLst/>
                <a:latin typeface="+mn-ea"/>
              </a:rPr>
              <a:t>배치전환</a:t>
            </a:r>
            <a:r>
              <a:rPr lang="en-US" altLang="ko-KR" sz="11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100" kern="0" spc="0" dirty="0">
                <a:solidFill>
                  <a:srgbClr val="000000"/>
                </a:solidFill>
                <a:effectLst/>
                <a:latin typeface="+mn-ea"/>
              </a:rPr>
              <a:t>유급휴가 명령 등 적절한 조치를 하여야 한다</a:t>
            </a:r>
            <a:r>
              <a:rPr lang="en-US" altLang="ko-KR" sz="11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1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100" kern="0" spc="0" dirty="0">
                <a:solidFill>
                  <a:srgbClr val="FF0000"/>
                </a:solidFill>
                <a:effectLst/>
                <a:latin typeface="+mn-ea"/>
              </a:rPr>
              <a:t>⑤</a:t>
            </a:r>
            <a:r>
              <a:rPr lang="ko-KR" altLang="en-US" sz="1100" kern="0" spc="0" dirty="0">
                <a:solidFill>
                  <a:srgbClr val="000000"/>
                </a:solidFill>
                <a:effectLst/>
                <a:latin typeface="+mn-ea"/>
              </a:rPr>
              <a:t> 사용자는 제</a:t>
            </a:r>
            <a:r>
              <a:rPr lang="en-US" altLang="ko-KR" sz="1100" kern="0" spc="0" dirty="0">
                <a:solidFill>
                  <a:srgbClr val="000000"/>
                </a:solidFill>
                <a:effectLst/>
                <a:latin typeface="+mn-ea"/>
              </a:rPr>
              <a:t>2</a:t>
            </a:r>
            <a:r>
              <a:rPr lang="ko-KR" altLang="en-US" sz="1100" kern="0" spc="0" dirty="0">
                <a:solidFill>
                  <a:srgbClr val="000000"/>
                </a:solidFill>
                <a:effectLst/>
                <a:latin typeface="+mn-ea"/>
              </a:rPr>
              <a:t>항에 따른 조사 결과 직장 내 괴롭힘 발생 사실이 확인된 때에는 지체 없이 행위자에 대하여 징계</a:t>
            </a:r>
            <a:r>
              <a:rPr lang="en-US" altLang="ko-KR" sz="11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100" kern="0" spc="0" dirty="0">
                <a:solidFill>
                  <a:srgbClr val="000000"/>
                </a:solidFill>
                <a:effectLst/>
                <a:latin typeface="+mn-ea"/>
              </a:rPr>
              <a:t>근무장소의 변경 등 필요한 조치를 하여야 한다</a:t>
            </a:r>
            <a:r>
              <a:rPr lang="en-US" altLang="ko-KR" sz="1100" kern="0" spc="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100" kern="0" spc="0" dirty="0">
                <a:solidFill>
                  <a:srgbClr val="000000"/>
                </a:solidFill>
                <a:effectLst/>
                <a:latin typeface="+mn-ea"/>
              </a:rPr>
              <a:t>이 경우 사용자는 징계 등의 조치를 하기 전에 그 조치에 대하여 피해근로자의 의견을 들어야 한다</a:t>
            </a:r>
            <a:r>
              <a:rPr lang="en-US" altLang="ko-KR" sz="11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1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100" kern="0" spc="0" dirty="0">
                <a:solidFill>
                  <a:srgbClr val="000000"/>
                </a:solidFill>
                <a:effectLst/>
                <a:latin typeface="+mn-ea"/>
              </a:rPr>
              <a:t>⑥ 사용자는 직장 내 괴롭힘 발생 사실을 신고한 근로자 및 </a:t>
            </a:r>
            <a:r>
              <a:rPr lang="ko-KR" altLang="en-US" sz="1100" kern="0" spc="0" dirty="0" err="1">
                <a:solidFill>
                  <a:srgbClr val="000000"/>
                </a:solidFill>
                <a:effectLst/>
                <a:latin typeface="+mn-ea"/>
              </a:rPr>
              <a:t>피해근로자등에게</a:t>
            </a:r>
            <a:r>
              <a:rPr lang="ko-KR" altLang="en-US" sz="1100" kern="0" spc="0" dirty="0">
                <a:solidFill>
                  <a:srgbClr val="000000"/>
                </a:solidFill>
                <a:effectLst/>
                <a:latin typeface="+mn-ea"/>
              </a:rPr>
              <a:t> 해고나 그 밖의 불리한 처우를 하여서는 아니 된다</a:t>
            </a:r>
            <a:r>
              <a:rPr lang="en-US" altLang="ko-KR" sz="11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1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1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⑦ 제</a:t>
            </a:r>
            <a:r>
              <a:rPr lang="en-US" altLang="ko-KR" sz="11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2</a:t>
            </a:r>
            <a:r>
              <a:rPr lang="ko-KR" altLang="en-US" sz="11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항에 따라 직장 내 괴롭힘 발생 사실을 조사한 사람</a:t>
            </a:r>
            <a:r>
              <a:rPr lang="en-US" altLang="ko-KR" sz="11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, </a:t>
            </a:r>
            <a:r>
              <a:rPr lang="ko-KR" altLang="en-US" sz="11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조사 내용을 보고받은 사람 및 그 밖에 조사 과정에 참여한 사람은 해당 </a:t>
            </a:r>
            <a:r>
              <a:rPr lang="ko-KR" altLang="en-US" sz="11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조사 과정에서 알게 된 비밀을 </a:t>
            </a:r>
            <a:r>
              <a:rPr lang="ko-KR" altLang="en-US" sz="1100" b="1" u="sng" kern="0" spc="0" dirty="0" err="1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피해근로자등의</a:t>
            </a:r>
            <a:r>
              <a:rPr lang="ko-KR" altLang="en-US" sz="11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 의사에 반하여 다른 사람에게 누설하여서는 아니 된다</a:t>
            </a:r>
            <a:r>
              <a:rPr lang="en-US" altLang="ko-KR" sz="11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.</a:t>
            </a:r>
            <a:r>
              <a:rPr lang="ko-KR" altLang="en-US" sz="11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 다만</a:t>
            </a:r>
            <a:r>
              <a:rPr lang="en-US" altLang="ko-KR" sz="11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, </a:t>
            </a:r>
            <a:r>
              <a:rPr lang="ko-KR" altLang="en-US" sz="11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조사와 관련된 내용을 사용자에게 보고하거나 관계 기관의 요청에 따라 필요한 정보를 제공하는 경우는 제외한다</a:t>
            </a:r>
            <a:r>
              <a:rPr lang="en-US" altLang="ko-KR" sz="11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. &lt;</a:t>
            </a:r>
            <a:r>
              <a:rPr lang="ko-KR" altLang="en-US" sz="11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신설 </a:t>
            </a:r>
            <a:r>
              <a:rPr lang="en-US" altLang="ko-KR" sz="11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2021. 4. 13.&gt;</a:t>
            </a:r>
            <a:endParaRPr lang="ko-KR" altLang="en-US" sz="11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fontAlgn="base">
              <a:lnSpc>
                <a:spcPct val="150000"/>
              </a:lnSpc>
            </a:pPr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85361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3749" y="0"/>
            <a:ext cx="8279612" cy="818868"/>
          </a:xfrm>
        </p:spPr>
        <p:txBody>
          <a:bodyPr>
            <a:normAutofit/>
          </a:bodyPr>
          <a:lstStyle/>
          <a:p>
            <a:r>
              <a:rPr lang="ko-KR" altLang="en-US" sz="3600" dirty="0">
                <a:solidFill>
                  <a:srgbClr val="FF00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800" dirty="0">
                <a:solidFill>
                  <a:schemeClr val="tx1"/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 </a:t>
            </a:r>
            <a:endParaRPr lang="ko-KR" altLang="en-US" sz="2800" b="0" dirty="0">
              <a:solidFill>
                <a:schemeClr val="tx1"/>
              </a:solidFill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1268" y="1888177"/>
            <a:ext cx="7612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3449" y="1013707"/>
            <a:ext cx="8277101" cy="4856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600" i="0" dirty="0">
                <a:effectLst/>
                <a:latin typeface="+mn-ea"/>
              </a:rPr>
              <a:t>제</a:t>
            </a:r>
            <a:r>
              <a:rPr lang="en-US" altLang="ko-KR" sz="1600" i="0" dirty="0">
                <a:effectLst/>
                <a:latin typeface="+mn-ea"/>
              </a:rPr>
              <a:t>116</a:t>
            </a:r>
            <a:r>
              <a:rPr lang="ko-KR" altLang="en-US" sz="1600" i="0" dirty="0">
                <a:effectLst/>
                <a:latin typeface="+mn-ea"/>
              </a:rPr>
              <a:t>조</a:t>
            </a:r>
            <a:r>
              <a:rPr lang="en-US" altLang="ko-KR" sz="1600" i="0" dirty="0">
                <a:effectLst/>
                <a:latin typeface="+mn-ea"/>
              </a:rPr>
              <a:t>(</a:t>
            </a:r>
            <a:r>
              <a:rPr lang="ko-KR" altLang="en-US" sz="1600" i="0" dirty="0">
                <a:effectLst/>
                <a:latin typeface="+mn-ea"/>
              </a:rPr>
              <a:t>과태료</a:t>
            </a:r>
            <a:r>
              <a:rPr lang="en-US" altLang="ko-KR" sz="1600" i="0" dirty="0">
                <a:effectLst/>
                <a:latin typeface="+mn-ea"/>
              </a:rPr>
              <a:t>)</a:t>
            </a:r>
            <a:r>
              <a:rPr lang="ko-KR" altLang="en-US" sz="1600" i="0" dirty="0">
                <a:effectLst/>
                <a:latin typeface="+mn-ea"/>
              </a:rPr>
              <a:t> </a:t>
            </a:r>
            <a:endParaRPr lang="en-US" altLang="ko-KR" sz="1600" i="0" dirty="0">
              <a:effectLst/>
              <a:latin typeface="+mn-ea"/>
            </a:endParaRPr>
          </a:p>
          <a:p>
            <a:pPr algn="l"/>
            <a:endParaRPr lang="en-US" altLang="ko-KR" sz="1600" i="0" dirty="0">
              <a:effectLst/>
              <a:latin typeface="+mn-ea"/>
            </a:endParaRPr>
          </a:p>
          <a:p>
            <a:pPr marL="342900" indent="-342900" algn="l">
              <a:buAutoNum type="circleNumDbPlain"/>
            </a:pPr>
            <a:r>
              <a:rPr lang="ko-KR" altLang="en-US" sz="1600" b="0" i="0" dirty="0">
                <a:solidFill>
                  <a:srgbClr val="FF0000"/>
                </a:solidFill>
                <a:effectLst/>
                <a:latin typeface="+mn-ea"/>
              </a:rPr>
              <a:t>사용자</a:t>
            </a:r>
            <a:r>
              <a:rPr lang="en-US" altLang="ko-KR" sz="1600" b="0" i="0" dirty="0">
                <a:effectLst/>
                <a:latin typeface="+mn-ea"/>
              </a:rPr>
              <a:t>(</a:t>
            </a:r>
            <a:r>
              <a:rPr lang="ko-KR" altLang="en-US" sz="1600" b="0" i="0" dirty="0">
                <a:effectLst/>
                <a:latin typeface="+mn-ea"/>
              </a:rPr>
              <a:t>사용자의 「민법」 제</a:t>
            </a:r>
            <a:r>
              <a:rPr lang="en-US" altLang="ko-KR" sz="1600" b="0" i="0" dirty="0">
                <a:effectLst/>
                <a:latin typeface="+mn-ea"/>
              </a:rPr>
              <a:t>767</a:t>
            </a:r>
            <a:r>
              <a:rPr lang="ko-KR" altLang="en-US" sz="1600" b="0" i="0" dirty="0">
                <a:effectLst/>
                <a:latin typeface="+mn-ea"/>
              </a:rPr>
              <a:t>조에 따른 친족 중 대통령령으로 정하는 사람이 해당 사업 또는 사업장의 근로자인 경우를 포함한다</a:t>
            </a:r>
            <a:r>
              <a:rPr lang="en-US" altLang="ko-KR" sz="1600" b="0" i="0" dirty="0">
                <a:effectLst/>
                <a:latin typeface="+mn-ea"/>
              </a:rPr>
              <a:t>)</a:t>
            </a:r>
            <a:r>
              <a:rPr lang="ko-KR" altLang="en-US" sz="1600" b="0" i="0" dirty="0">
                <a:solidFill>
                  <a:srgbClr val="FF0000"/>
                </a:solidFill>
                <a:effectLst/>
                <a:latin typeface="+mn-ea"/>
              </a:rPr>
              <a:t>가 제</a:t>
            </a:r>
            <a:r>
              <a:rPr lang="en-US" altLang="ko-KR" sz="1600" b="0" i="0" dirty="0">
                <a:solidFill>
                  <a:srgbClr val="FF0000"/>
                </a:solidFill>
                <a:effectLst/>
                <a:latin typeface="+mn-ea"/>
              </a:rPr>
              <a:t>76</a:t>
            </a:r>
            <a:r>
              <a:rPr lang="ko-KR" altLang="en-US" sz="1600" b="0" i="0" dirty="0">
                <a:solidFill>
                  <a:srgbClr val="FF0000"/>
                </a:solidFill>
                <a:effectLst/>
                <a:latin typeface="+mn-ea"/>
              </a:rPr>
              <a:t>조의</a:t>
            </a:r>
            <a:r>
              <a:rPr lang="en-US" altLang="ko-KR" sz="1600" b="0" i="0" dirty="0">
                <a:solidFill>
                  <a:srgbClr val="FF0000"/>
                </a:solidFill>
                <a:effectLst/>
                <a:latin typeface="+mn-ea"/>
              </a:rPr>
              <a:t>2</a:t>
            </a:r>
            <a:r>
              <a:rPr lang="ko-KR" altLang="en-US" sz="1600" b="0" i="0" dirty="0">
                <a:solidFill>
                  <a:srgbClr val="FF0000"/>
                </a:solidFill>
                <a:effectLst/>
                <a:latin typeface="+mn-ea"/>
              </a:rPr>
              <a:t>를</a:t>
            </a:r>
            <a:r>
              <a:rPr lang="en-US" altLang="ko-KR" sz="1600" dirty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z="1600" b="0" i="0" dirty="0">
                <a:solidFill>
                  <a:srgbClr val="FF0000"/>
                </a:solidFill>
                <a:effectLst/>
                <a:latin typeface="+mn-ea"/>
              </a:rPr>
              <a:t>위반하여 직장 내 괴롭힘을 한 경우에는 </a:t>
            </a:r>
            <a:r>
              <a:rPr lang="en-US" altLang="ko-KR" sz="1600" b="0" i="0" dirty="0">
                <a:solidFill>
                  <a:srgbClr val="FF0000"/>
                </a:solidFill>
                <a:effectLst/>
                <a:latin typeface="+mn-ea"/>
              </a:rPr>
              <a:t>1</a:t>
            </a:r>
            <a:r>
              <a:rPr lang="ko-KR" altLang="en-US" sz="1600" b="0" i="0" dirty="0">
                <a:solidFill>
                  <a:srgbClr val="FF0000"/>
                </a:solidFill>
                <a:effectLst/>
                <a:latin typeface="+mn-ea"/>
              </a:rPr>
              <a:t>천만원 이하의 과태료를 부과한다</a:t>
            </a:r>
            <a:r>
              <a:rPr lang="en-US" altLang="ko-KR" sz="1600" b="0" i="0" dirty="0">
                <a:solidFill>
                  <a:srgbClr val="FF0000"/>
                </a:solidFill>
                <a:effectLst/>
                <a:latin typeface="+mn-ea"/>
              </a:rPr>
              <a:t>.  </a:t>
            </a:r>
            <a:r>
              <a:rPr lang="en-US" altLang="ko-KR" sz="1600" b="0" i="0" dirty="0">
                <a:solidFill>
                  <a:srgbClr val="024FCE"/>
                </a:solidFill>
                <a:effectLst/>
                <a:latin typeface="+mn-ea"/>
              </a:rPr>
              <a:t>&lt;</a:t>
            </a:r>
            <a:r>
              <a:rPr lang="ko-KR" altLang="en-US" sz="1600" b="0" i="0" dirty="0">
                <a:solidFill>
                  <a:srgbClr val="024FCE"/>
                </a:solidFill>
                <a:effectLst/>
                <a:latin typeface="+mn-ea"/>
              </a:rPr>
              <a:t>신설 </a:t>
            </a:r>
            <a:r>
              <a:rPr lang="en-US" altLang="ko-KR" sz="1600" b="0" i="0" dirty="0">
                <a:solidFill>
                  <a:srgbClr val="024FCE"/>
                </a:solidFill>
                <a:effectLst/>
                <a:latin typeface="+mn-ea"/>
              </a:rPr>
              <a:t>2021. 4. 13.&gt;</a:t>
            </a:r>
            <a:r>
              <a:rPr lang="ko-KR" altLang="en-US" sz="1600" dirty="0">
                <a:solidFill>
                  <a:srgbClr val="FF0000"/>
                </a:solidFill>
                <a:latin typeface="+mn-ea"/>
              </a:rPr>
              <a:t> </a:t>
            </a:r>
            <a:endParaRPr lang="en-US" altLang="ko-KR" sz="1600" b="0" i="0" dirty="0">
              <a:solidFill>
                <a:srgbClr val="024FCE"/>
              </a:solidFill>
              <a:effectLst/>
              <a:latin typeface="+mn-ea"/>
            </a:endParaRPr>
          </a:p>
          <a:p>
            <a:pPr algn="l"/>
            <a:endParaRPr lang="en-US" altLang="ko-KR" sz="1600" b="0" i="0" dirty="0">
              <a:solidFill>
                <a:srgbClr val="FF0000"/>
              </a:solidFill>
              <a:effectLst/>
              <a:latin typeface="+mn-ea"/>
            </a:endParaRPr>
          </a:p>
          <a:p>
            <a:r>
              <a:rPr lang="en-US" altLang="ko-KR" sz="1600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sz="1600" b="1" dirty="0">
                <a:solidFill>
                  <a:srgbClr val="0000FF"/>
                </a:solidFill>
                <a:latin typeface="+mn-ea"/>
              </a:rPr>
              <a:t>※ </a:t>
            </a:r>
            <a:r>
              <a:rPr lang="ko-KR" altLang="en-US" sz="1600" b="1" dirty="0" err="1">
                <a:solidFill>
                  <a:srgbClr val="0000FF"/>
                </a:solidFill>
                <a:latin typeface="+mn-ea"/>
              </a:rPr>
              <a:t>직장내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 괴롭힘 금지 친족의 범위</a:t>
            </a:r>
            <a:r>
              <a:rPr lang="en-US" altLang="ko-KR" sz="1600" b="1" dirty="0">
                <a:solidFill>
                  <a:srgbClr val="0000FF"/>
                </a:solidFill>
                <a:latin typeface="+mn-ea"/>
              </a:rPr>
              <a:t>(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근로기준법 시행령 제</a:t>
            </a:r>
            <a:r>
              <a:rPr lang="en-US" altLang="ko-KR" sz="1600" b="1" dirty="0">
                <a:solidFill>
                  <a:srgbClr val="0000FF"/>
                </a:solidFill>
                <a:latin typeface="+mn-ea"/>
              </a:rPr>
              <a:t>59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조의</a:t>
            </a:r>
            <a:r>
              <a:rPr lang="en-US" altLang="ko-KR" sz="1600" b="1" dirty="0">
                <a:solidFill>
                  <a:srgbClr val="0000FF"/>
                </a:solidFill>
                <a:latin typeface="+mn-ea"/>
              </a:rPr>
              <a:t>3)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latin typeface="+mn-ea"/>
              </a:rPr>
              <a:t>: </a:t>
            </a:r>
            <a:r>
              <a:rPr lang="ko-KR" altLang="en-US" sz="1600" u="sng" baseline="30000" dirty="0">
                <a:latin typeface="+mn-ea"/>
              </a:rPr>
              <a:t>➊</a:t>
            </a:r>
            <a:r>
              <a:rPr lang="ko-KR" altLang="en-US" sz="1600" b="1" u="sng" dirty="0">
                <a:latin typeface="+mn-ea"/>
              </a:rPr>
              <a:t>배우자</a:t>
            </a:r>
            <a:r>
              <a:rPr lang="en-US" altLang="ko-KR" sz="1600" u="sng" dirty="0">
                <a:latin typeface="+mn-ea"/>
              </a:rPr>
              <a:t>, </a:t>
            </a:r>
            <a:r>
              <a:rPr lang="ko-KR" altLang="en-US" sz="1600" u="sng" baseline="30000" dirty="0">
                <a:latin typeface="+mn-ea"/>
              </a:rPr>
              <a:t>➋</a:t>
            </a:r>
            <a:r>
              <a:rPr lang="en-US" altLang="ko-KR" sz="1600" b="1" u="sng" dirty="0">
                <a:latin typeface="+mn-ea"/>
              </a:rPr>
              <a:t>4</a:t>
            </a:r>
            <a:r>
              <a:rPr lang="ko-KR" altLang="en-US" sz="1600" b="1" u="sng" dirty="0">
                <a:latin typeface="+mn-ea"/>
              </a:rPr>
              <a:t>촌 이내</a:t>
            </a:r>
            <a:endParaRPr lang="en-US" altLang="ko-KR" sz="1600" b="1" u="sng" dirty="0">
              <a:latin typeface="+mn-ea"/>
            </a:endParaRPr>
          </a:p>
          <a:p>
            <a:r>
              <a:rPr lang="en-US" altLang="ko-KR" sz="1600" b="1" dirty="0">
                <a:latin typeface="+mn-ea"/>
              </a:rPr>
              <a:t>    </a:t>
            </a:r>
            <a:r>
              <a:rPr lang="ko-KR" altLang="en-US" sz="1600" b="1" dirty="0">
                <a:latin typeface="+mn-ea"/>
              </a:rPr>
              <a:t> </a:t>
            </a:r>
            <a:r>
              <a:rPr lang="ko-KR" altLang="en-US" sz="1600" b="1" u="sng" dirty="0">
                <a:latin typeface="+mn-ea"/>
              </a:rPr>
              <a:t>  의 혈족</a:t>
            </a:r>
            <a:r>
              <a:rPr lang="en-US" altLang="ko-KR" sz="1600" u="sng" dirty="0">
                <a:latin typeface="+mn-ea"/>
              </a:rPr>
              <a:t>, </a:t>
            </a:r>
            <a:r>
              <a:rPr lang="ko-KR" altLang="en-US" sz="1600" u="sng" baseline="30000" dirty="0">
                <a:latin typeface="+mn-ea"/>
              </a:rPr>
              <a:t>➌</a:t>
            </a:r>
            <a:r>
              <a:rPr lang="en-US" altLang="ko-KR" sz="1600" b="1" u="sng" dirty="0">
                <a:latin typeface="+mn-ea"/>
              </a:rPr>
              <a:t>4</a:t>
            </a:r>
            <a:r>
              <a:rPr lang="ko-KR" altLang="en-US" sz="1600" b="1" u="sng" dirty="0">
                <a:latin typeface="+mn-ea"/>
              </a:rPr>
              <a:t>촌 이내의 인척</a:t>
            </a:r>
            <a:endParaRPr lang="ko-KR" altLang="en-US" sz="1600" dirty="0">
              <a:latin typeface="+mn-ea"/>
            </a:endParaRPr>
          </a:p>
          <a:p>
            <a:pPr algn="l"/>
            <a:endParaRPr lang="ko-KR" altLang="en-US" sz="1600" b="0" i="0" dirty="0">
              <a:solidFill>
                <a:srgbClr val="FF0000"/>
              </a:solidFill>
              <a:effectLst/>
              <a:latin typeface="+mn-ea"/>
            </a:endParaRPr>
          </a:p>
          <a:p>
            <a:pPr algn="l"/>
            <a:r>
              <a:rPr lang="ko-KR" altLang="en-US" sz="1600" b="0" i="0" dirty="0">
                <a:effectLst/>
                <a:latin typeface="+mn-ea"/>
              </a:rPr>
              <a:t>② 다음 각 호의 어느 하나에 해당하는 자에게는 </a:t>
            </a:r>
            <a:r>
              <a:rPr lang="en-US" altLang="ko-KR" sz="1600" b="0" i="0" dirty="0">
                <a:effectLst/>
                <a:latin typeface="+mn-ea"/>
              </a:rPr>
              <a:t>500</a:t>
            </a:r>
            <a:r>
              <a:rPr lang="ko-KR" altLang="en-US" sz="1600" b="0" i="0" dirty="0">
                <a:effectLst/>
                <a:latin typeface="+mn-ea"/>
              </a:rPr>
              <a:t>만원 이하의 과태료를 부</a:t>
            </a:r>
            <a:endParaRPr lang="en-US" altLang="ko-KR" sz="1600" b="0" i="0" dirty="0">
              <a:effectLst/>
              <a:latin typeface="+mn-ea"/>
            </a:endParaRPr>
          </a:p>
          <a:p>
            <a:pPr algn="l"/>
            <a:r>
              <a:rPr lang="en-US" altLang="ko-KR" sz="1600" dirty="0">
                <a:latin typeface="+mn-ea"/>
              </a:rPr>
              <a:t>    </a:t>
            </a:r>
            <a:r>
              <a:rPr lang="ko-KR" altLang="en-US" sz="1600" b="0" i="0" dirty="0">
                <a:effectLst/>
                <a:latin typeface="+mn-ea"/>
              </a:rPr>
              <a:t>과한다</a:t>
            </a:r>
            <a:r>
              <a:rPr lang="en-US" altLang="ko-KR" sz="1600" b="0" i="0" dirty="0">
                <a:effectLst/>
                <a:latin typeface="+mn-ea"/>
              </a:rPr>
              <a:t>.  </a:t>
            </a:r>
          </a:p>
          <a:p>
            <a:pPr algn="l"/>
            <a:endParaRPr lang="ko-KR" altLang="en-US" sz="1600" b="0" i="0" dirty="0">
              <a:solidFill>
                <a:srgbClr val="FF0000"/>
              </a:solidFill>
              <a:effectLst/>
              <a:latin typeface="+mn-ea"/>
            </a:endParaRPr>
          </a:p>
          <a:p>
            <a:pPr algn="l"/>
            <a:r>
              <a:rPr lang="en-US" altLang="ko-KR" sz="1600" b="0" i="0" dirty="0">
                <a:solidFill>
                  <a:srgbClr val="FF0000"/>
                </a:solidFill>
                <a:effectLst/>
                <a:latin typeface="+mn-ea"/>
              </a:rPr>
              <a:t>     2 </a:t>
            </a:r>
            <a:r>
              <a:rPr lang="ko-KR" altLang="en-US" sz="1600" b="0" i="0" dirty="0">
                <a:solidFill>
                  <a:srgbClr val="FF0000"/>
                </a:solidFill>
                <a:effectLst/>
                <a:latin typeface="+mn-ea"/>
              </a:rPr>
              <a:t>제</a:t>
            </a:r>
            <a:r>
              <a:rPr lang="en-US" altLang="ko-KR" sz="1600" b="0" i="0" dirty="0">
                <a:solidFill>
                  <a:srgbClr val="FF0000"/>
                </a:solidFill>
                <a:effectLst/>
                <a:latin typeface="+mn-ea"/>
              </a:rPr>
              <a:t>76</a:t>
            </a:r>
            <a:r>
              <a:rPr lang="ko-KR" altLang="en-US" sz="1600" b="0" i="0" dirty="0">
                <a:solidFill>
                  <a:srgbClr val="FF0000"/>
                </a:solidFill>
                <a:effectLst/>
                <a:latin typeface="+mn-ea"/>
              </a:rPr>
              <a:t>조의</a:t>
            </a:r>
            <a:r>
              <a:rPr lang="en-US" altLang="ko-KR" sz="1600" b="0" i="0" dirty="0">
                <a:solidFill>
                  <a:srgbClr val="FF0000"/>
                </a:solidFill>
                <a:effectLst/>
                <a:latin typeface="+mn-ea"/>
              </a:rPr>
              <a:t>3</a:t>
            </a:r>
            <a:r>
              <a:rPr lang="ko-KR" altLang="en-US" sz="1600" b="0" i="0" dirty="0">
                <a:solidFill>
                  <a:srgbClr val="FF0000"/>
                </a:solidFill>
                <a:effectLst/>
                <a:latin typeface="+mn-ea"/>
              </a:rPr>
              <a:t>제</a:t>
            </a:r>
            <a:r>
              <a:rPr lang="en-US" altLang="ko-KR" sz="1600" b="0" i="0" dirty="0">
                <a:solidFill>
                  <a:srgbClr val="FF0000"/>
                </a:solidFill>
                <a:effectLst/>
                <a:latin typeface="+mn-ea"/>
              </a:rPr>
              <a:t>2</a:t>
            </a:r>
            <a:r>
              <a:rPr lang="ko-KR" altLang="en-US" sz="1600" b="0" i="0" dirty="0" err="1">
                <a:solidFill>
                  <a:srgbClr val="FF0000"/>
                </a:solidFill>
                <a:effectLst/>
                <a:latin typeface="+mn-ea"/>
              </a:rPr>
              <a:t>항ㆍ제</a:t>
            </a:r>
            <a:r>
              <a:rPr lang="en-US" altLang="ko-KR" sz="1600" b="0" i="0" dirty="0">
                <a:solidFill>
                  <a:srgbClr val="FF0000"/>
                </a:solidFill>
                <a:effectLst/>
                <a:latin typeface="+mn-ea"/>
              </a:rPr>
              <a:t>4</a:t>
            </a:r>
            <a:r>
              <a:rPr lang="ko-KR" altLang="en-US" sz="1600" b="0" i="0" dirty="0">
                <a:solidFill>
                  <a:srgbClr val="FF0000"/>
                </a:solidFill>
                <a:effectLst/>
                <a:latin typeface="+mn-ea"/>
              </a:rPr>
              <a:t>항 </a:t>
            </a:r>
            <a:r>
              <a:rPr lang="ko-KR" altLang="en-US" sz="1600" b="0" i="0" dirty="0" err="1">
                <a:solidFill>
                  <a:srgbClr val="FF0000"/>
                </a:solidFill>
                <a:effectLst/>
                <a:latin typeface="+mn-ea"/>
              </a:rPr>
              <a:t>ㆍ제</a:t>
            </a:r>
            <a:r>
              <a:rPr lang="en-US" altLang="ko-KR" sz="1600" b="0" i="0" dirty="0">
                <a:solidFill>
                  <a:srgbClr val="FF0000"/>
                </a:solidFill>
                <a:effectLst/>
                <a:latin typeface="+mn-ea"/>
              </a:rPr>
              <a:t>5</a:t>
            </a:r>
            <a:r>
              <a:rPr lang="ko-KR" altLang="en-US" sz="1600" b="0" i="0" dirty="0">
                <a:solidFill>
                  <a:srgbClr val="FF0000"/>
                </a:solidFill>
                <a:effectLst/>
                <a:latin typeface="+mn-ea"/>
              </a:rPr>
              <a:t>항 </a:t>
            </a:r>
            <a:r>
              <a:rPr lang="ko-KR" altLang="en-US" sz="1600" b="0" i="0" dirty="0" err="1">
                <a:solidFill>
                  <a:srgbClr val="FF0000"/>
                </a:solidFill>
                <a:effectLst/>
                <a:latin typeface="+mn-ea"/>
              </a:rPr>
              <a:t>ㆍ제</a:t>
            </a:r>
            <a:r>
              <a:rPr lang="en-US" altLang="ko-KR" sz="1600" b="0" i="0" dirty="0">
                <a:solidFill>
                  <a:srgbClr val="FF0000"/>
                </a:solidFill>
                <a:effectLst/>
                <a:latin typeface="+mn-ea"/>
              </a:rPr>
              <a:t>7</a:t>
            </a:r>
            <a:r>
              <a:rPr lang="ko-KR" altLang="en-US" sz="1600" b="0" i="0" dirty="0">
                <a:solidFill>
                  <a:srgbClr val="FF0000"/>
                </a:solidFill>
                <a:effectLst/>
                <a:latin typeface="+mn-ea"/>
              </a:rPr>
              <a:t>항을 위반한 자</a:t>
            </a:r>
          </a:p>
          <a:p>
            <a:pPr algn="l"/>
            <a:r>
              <a:rPr lang="en-US" altLang="ko-KR" sz="1600" b="0" i="0" dirty="0">
                <a:solidFill>
                  <a:srgbClr val="024FCE"/>
                </a:solidFill>
                <a:effectLst/>
                <a:latin typeface="+mn-ea"/>
              </a:rPr>
              <a:t>&lt;</a:t>
            </a:r>
            <a:r>
              <a:rPr lang="ko-KR" altLang="en-US" sz="1600" b="0" i="0" dirty="0">
                <a:solidFill>
                  <a:srgbClr val="024FCE"/>
                </a:solidFill>
                <a:effectLst/>
                <a:latin typeface="+mn-ea"/>
              </a:rPr>
              <a:t>개정 </a:t>
            </a:r>
            <a:r>
              <a:rPr lang="en-US" altLang="ko-KR" sz="1600" b="0" i="0" dirty="0">
                <a:solidFill>
                  <a:srgbClr val="024FCE"/>
                </a:solidFill>
                <a:effectLst/>
                <a:latin typeface="+mn-ea"/>
              </a:rPr>
              <a:t>2010. 6. 4., 2021. 4. 13.&gt;</a:t>
            </a:r>
            <a:endParaRPr lang="ko-KR" altLang="en-US" sz="1600" b="0" i="0" dirty="0">
              <a:solidFill>
                <a:srgbClr val="FF0000"/>
              </a:solidFill>
              <a:effectLst/>
              <a:latin typeface="+mn-ea"/>
            </a:endParaRPr>
          </a:p>
          <a:p>
            <a:pPr algn="l"/>
            <a:r>
              <a:rPr lang="en-US" altLang="ko-KR" sz="1600" b="0" i="0" dirty="0">
                <a:solidFill>
                  <a:srgbClr val="024FCE"/>
                </a:solidFill>
                <a:effectLst/>
                <a:latin typeface="+mn-ea"/>
              </a:rPr>
              <a:t/>
            </a:r>
            <a:br>
              <a:rPr lang="en-US" altLang="ko-KR" sz="1600" b="0" i="0" dirty="0">
                <a:solidFill>
                  <a:srgbClr val="024FCE"/>
                </a:solidFill>
                <a:effectLst/>
                <a:latin typeface="+mn-ea"/>
              </a:rPr>
            </a:br>
            <a:r>
              <a:rPr lang="en-US" altLang="ko-KR" sz="1600" b="1" i="0" dirty="0">
                <a:solidFill>
                  <a:srgbClr val="024FCE"/>
                </a:solidFill>
                <a:effectLst/>
                <a:latin typeface="+mn-ea"/>
              </a:rPr>
              <a:t>[</a:t>
            </a:r>
            <a:r>
              <a:rPr lang="ko-KR" altLang="en-US" sz="1600" b="1" i="0" dirty="0">
                <a:solidFill>
                  <a:srgbClr val="024FCE"/>
                </a:solidFill>
                <a:effectLst/>
                <a:latin typeface="+mn-ea"/>
              </a:rPr>
              <a:t>시행일 </a:t>
            </a:r>
            <a:r>
              <a:rPr lang="en-US" altLang="ko-KR" sz="1600" b="1" i="0" dirty="0">
                <a:solidFill>
                  <a:srgbClr val="024FCE"/>
                </a:solidFill>
                <a:effectLst/>
                <a:latin typeface="+mn-ea"/>
              </a:rPr>
              <a:t>: 2021. 10. 14.] </a:t>
            </a:r>
            <a:r>
              <a:rPr lang="ko-KR" altLang="en-US" sz="1600" b="0" i="0" dirty="0">
                <a:solidFill>
                  <a:srgbClr val="024FCE"/>
                </a:solidFill>
                <a:effectLst/>
                <a:latin typeface="+mn-ea"/>
              </a:rPr>
              <a:t>제</a:t>
            </a:r>
            <a:r>
              <a:rPr lang="en-US" altLang="ko-KR" sz="1600" b="0" i="0" dirty="0">
                <a:solidFill>
                  <a:srgbClr val="024FCE"/>
                </a:solidFill>
                <a:effectLst/>
                <a:latin typeface="+mn-ea"/>
              </a:rPr>
              <a:t>116</a:t>
            </a:r>
            <a:r>
              <a:rPr lang="ko-KR" altLang="en-US" sz="1600" b="0" i="0" dirty="0">
                <a:solidFill>
                  <a:srgbClr val="024FCE"/>
                </a:solidFill>
                <a:effectLst/>
                <a:latin typeface="+mn-ea"/>
              </a:rPr>
              <a:t>조</a:t>
            </a:r>
            <a:endParaRPr lang="ko-KR" altLang="en-US" sz="1600" b="0" i="0" dirty="0">
              <a:solidFill>
                <a:srgbClr val="444444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kern="0" spc="0" dirty="0">
              <a:solidFill>
                <a:srgbClr val="024FCE"/>
              </a:solidFill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519450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38977" y="429659"/>
            <a:ext cx="8020279" cy="5954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b="1" kern="0" spc="0" dirty="0">
                <a:solidFill>
                  <a:srgbClr val="FF0000"/>
                </a:solidFill>
                <a:effectLst/>
                <a:latin typeface="+mn-ea"/>
              </a:rPr>
              <a:t>사례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간부는 육아휴직 후 복직한 직원에게 전에 담당하던 업무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창구 수신업무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가 아닌 창구 안내 및 총무 보조업무를 주고 직원을 </a:t>
            </a:r>
            <a:r>
              <a:rPr lang="ko-KR" altLang="en-US" sz="1200" kern="0" spc="0" dirty="0" err="1">
                <a:solidFill>
                  <a:srgbClr val="000000"/>
                </a:solidFill>
                <a:effectLst/>
                <a:latin typeface="+mn-ea"/>
              </a:rPr>
              <a:t>퇴출시키기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 위한 집단 따돌림을 지시했습니다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피해자를 제외한 다른 직원들만 참석한 회의에서 피해자를 </a:t>
            </a:r>
            <a:r>
              <a:rPr lang="ko-KR" altLang="en-US" sz="1200" kern="0" spc="0" dirty="0" err="1">
                <a:solidFill>
                  <a:srgbClr val="000000"/>
                </a:solidFill>
                <a:effectLst/>
                <a:latin typeface="+mn-ea"/>
              </a:rPr>
              <a:t>내쫒기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 위하여 따돌림을 할 것을 지시하는 취지의 내용을 전달하였고 이후 책상을 치우고 창구에 앉지 못하게 할 것도 지시하였습니다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그를 직원으로 생각하지 않는다는 취지의 발언을 하는 등 행위를 하여 피해자는 우울증을 앓았고 결국 퇴사한 사건</a:t>
            </a:r>
            <a:endParaRPr lang="en-US" altLang="ko-KR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kern="0" spc="0" dirty="0">
                <a:solidFill>
                  <a:srgbClr val="0000FF"/>
                </a:solidFill>
                <a:effectLst/>
                <a:latin typeface="+mn-ea"/>
              </a:rPr>
              <a:t>① 직장에서의 지위 또는 관계 등 우위를 이용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-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회사 간부라는 직위를 이용하여 다른 직원에게 따돌림을 지시하는 등 행위를 함</a:t>
            </a:r>
            <a:endParaRPr lang="en-US" altLang="ko-KR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kern="0" spc="0" dirty="0">
                <a:solidFill>
                  <a:srgbClr val="0000FF"/>
                </a:solidFill>
                <a:effectLst/>
                <a:latin typeface="+mn-ea"/>
              </a:rPr>
              <a:t>② 업무상 적정범위를 넘을 것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-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육아휴직 후 복귀한 직원에게는 휴직전과 같은 업무 또는 같은 수준의 임금을 지급하는 직무에 복귀 시켜야 하는 법적 의무가 있음에도 이를 무시하고 오히려 육아휴직 후 복귀한 직원을 </a:t>
            </a:r>
            <a:r>
              <a:rPr lang="ko-KR" altLang="en-US" sz="1200" kern="0" spc="0" dirty="0" err="1">
                <a:solidFill>
                  <a:srgbClr val="000000"/>
                </a:solidFill>
                <a:effectLst/>
                <a:latin typeface="+mn-ea"/>
              </a:rPr>
              <a:t>퇴출시킬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 목적으로 보조업무를 부여하고 책상을 치우는 등의 행위를 한 것은 업무상 필요성이 없는 행위에 해당함</a:t>
            </a:r>
            <a:endParaRPr lang="en-US" altLang="ko-KR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kern="0" spc="0" dirty="0">
                <a:solidFill>
                  <a:srgbClr val="0000FF"/>
                </a:solidFill>
                <a:effectLst/>
                <a:latin typeface="+mn-ea"/>
              </a:rPr>
              <a:t>③ 신체적</a:t>
            </a:r>
            <a:r>
              <a:rPr lang="en-US" altLang="ko-KR" sz="1400" kern="0" spc="0" dirty="0">
                <a:solidFill>
                  <a:srgbClr val="0000FF"/>
                </a:solidFill>
                <a:effectLst/>
                <a:latin typeface="+mn-ea"/>
              </a:rPr>
              <a:t>.</a:t>
            </a:r>
            <a:r>
              <a:rPr lang="ko-KR" altLang="en-US" sz="1400" kern="0" spc="0" dirty="0">
                <a:solidFill>
                  <a:srgbClr val="0000FF"/>
                </a:solidFill>
                <a:effectLst/>
                <a:latin typeface="+mn-ea"/>
              </a:rPr>
              <a:t>정신적 고통을 주거나 근무환경을 악화시키는 행위일 것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-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극심한 정신적 스트레스로 인한 우울증을 앓았으며 결국 퇴사함</a:t>
            </a:r>
            <a:endParaRPr lang="en-US" altLang="ko-KR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b="1" kern="0" spc="0" dirty="0">
                <a:solidFill>
                  <a:srgbClr val="FF0000"/>
                </a:solidFill>
                <a:effectLst/>
                <a:latin typeface="+mn-ea"/>
              </a:rPr>
              <a:t>▶종합적 판단 </a:t>
            </a:r>
            <a:r>
              <a:rPr lang="en-US" altLang="ko-KR" sz="1400" b="1" kern="0" spc="0" dirty="0">
                <a:solidFill>
                  <a:srgbClr val="FF0000"/>
                </a:solidFill>
                <a:effectLst/>
                <a:latin typeface="+mn-ea"/>
              </a:rPr>
              <a:t>: </a:t>
            </a:r>
            <a:r>
              <a:rPr lang="ko-KR" altLang="en-US" sz="1400" b="1" kern="0" spc="0" dirty="0">
                <a:solidFill>
                  <a:srgbClr val="FF0000"/>
                </a:solidFill>
                <a:effectLst/>
                <a:latin typeface="+mn-ea"/>
              </a:rPr>
              <a:t>직장 내 괴롭힘에 해당</a:t>
            </a:r>
          </a:p>
        </p:txBody>
      </p:sp>
    </p:spTree>
    <p:extLst>
      <p:ext uri="{BB962C8B-B14F-4D97-AF65-F5344CB8AC3E}">
        <p14:creationId xmlns:p14="http://schemas.microsoft.com/office/powerpoint/2010/main" val="11070501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38977" y="429659"/>
            <a:ext cx="8020279" cy="5551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 fontAlgn="base" latinLnBrk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b="1" kern="0" spc="0" dirty="0">
                <a:solidFill>
                  <a:srgbClr val="0000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한컴바탕"/>
            </a:endParaRPr>
          </a:p>
          <a:p>
            <a:pPr marL="0" marR="0" indent="0" algn="ctr" fontAlgn="base" latinLnBrk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b="1" kern="0" spc="0" dirty="0">
                <a:solidFill>
                  <a:srgbClr val="0000FF"/>
                </a:solidFill>
                <a:effectLst/>
                <a:latin typeface="+mn-ea"/>
              </a:rPr>
              <a:t>11. </a:t>
            </a:r>
            <a:r>
              <a:rPr lang="ko-KR" altLang="en-US" b="1" kern="0" spc="0" dirty="0">
                <a:solidFill>
                  <a:srgbClr val="0000FF"/>
                </a:solidFill>
                <a:effectLst/>
                <a:latin typeface="+mn-ea"/>
              </a:rPr>
              <a:t>육아휴직 확대적용</a:t>
            </a:r>
            <a:endParaRPr lang="en-US" altLang="ko-KR" b="1" kern="0" spc="0" dirty="0">
              <a:solidFill>
                <a:srgbClr val="0000FF"/>
              </a:solidFill>
              <a:effectLst/>
              <a:latin typeface="+mn-ea"/>
            </a:endParaRPr>
          </a:p>
          <a:p>
            <a:pPr marL="0" marR="0" indent="0" algn="ctr" fontAlgn="base" latinLnBrk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남녀고용평등과 </a:t>
            </a:r>
            <a:r>
              <a:rPr lang="ko-KR" altLang="en-US" sz="1400" b="1" kern="0" spc="0" dirty="0" err="1">
                <a:solidFill>
                  <a:srgbClr val="000000"/>
                </a:solidFill>
                <a:effectLst/>
                <a:latin typeface="+mn-ea"/>
              </a:rPr>
              <a:t>일가정</a:t>
            </a: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 양립지원에 관한 법류 제</a:t>
            </a: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19</a:t>
            </a: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조</a:t>
            </a: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육아휴직</a:t>
            </a: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) 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① </a:t>
            </a:r>
            <a:r>
              <a:rPr lang="ko-KR" altLang="en-US" sz="14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사업주는 임신 중인 여성 근로자가 모성을 보호하거나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 근로자가 만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8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세 이하 또는 초등학교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2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학년 이하의 자녀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입양한 자녀를 포함한다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이하 같다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를 양육하기 위하여 휴직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이하 “</a:t>
            </a:r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+mn-ea"/>
              </a:rPr>
              <a:t>육아휴직”이라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 한다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을 신청하는 경우에 이를 허용하여야 한다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다만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대통령령으로 정하는 경우에는 그러하지 아니하다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. &lt;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개정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2010. 2. 4., 2014. 1. 14., 2019. 8. 27., 2021. 5. 18.&gt;</a:t>
            </a:r>
          </a:p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제</a:t>
            </a: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19</a:t>
            </a: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조의</a:t>
            </a: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4(</a:t>
            </a: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육아휴직과 육아기 근로시간 단축의 사용형태</a:t>
            </a: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) 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① 근로자는 육아휴직을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2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회에 한정하여 나누어 사용할 수 있다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4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이 경우 임신 중인 여성 근로자가 모성보호를 위하여 육아휴직을 사용한 횟수는 육아휴직을 나누어 사용한 횟수에 포함하지 아니한다</a:t>
            </a:r>
            <a:r>
              <a:rPr lang="en-US" altLang="ko-KR" sz="14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.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&lt;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개정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2020. 12. 8., 2021. 5. 18.&gt;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fontAlgn="base">
              <a:lnSpc>
                <a:spcPct val="150000"/>
              </a:lnSpc>
            </a:pPr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05393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38977" y="429659"/>
            <a:ext cx="8020279" cy="6363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 fontAlgn="base" latinLnBrk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b="1" kern="0" spc="0" dirty="0">
                <a:solidFill>
                  <a:srgbClr val="0000FF"/>
                </a:solidFill>
                <a:effectLst/>
                <a:latin typeface="+mn-ea"/>
              </a:rPr>
              <a:t>12. </a:t>
            </a:r>
            <a:r>
              <a:rPr lang="ko-KR" altLang="en-US" sz="2000" b="1" kern="0" spc="0" dirty="0" err="1">
                <a:solidFill>
                  <a:srgbClr val="0000FF"/>
                </a:solidFill>
                <a:effectLst/>
                <a:latin typeface="+mn-ea"/>
              </a:rPr>
              <a:t>가족돌봄</a:t>
            </a:r>
            <a:r>
              <a:rPr lang="ko-KR" altLang="en-US" sz="2000" b="1" kern="0" spc="0" dirty="0">
                <a:solidFill>
                  <a:srgbClr val="0000FF"/>
                </a:solidFill>
                <a:effectLst/>
                <a:latin typeface="+mn-ea"/>
              </a:rPr>
              <a:t> 근로시간 단축 청구권 도입 </a:t>
            </a:r>
            <a:endParaRPr lang="en-US" altLang="ko-KR" sz="2000" b="1" kern="0" spc="0" dirty="0">
              <a:solidFill>
                <a:srgbClr val="0000FF"/>
              </a:solidFill>
              <a:effectLst/>
              <a:latin typeface="+mn-ea"/>
            </a:endParaRPr>
          </a:p>
          <a:p>
            <a:pPr marL="0" marR="0" indent="0" algn="ctr" fontAlgn="base" latinLnBrk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제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22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조의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3(</a:t>
            </a:r>
            <a:r>
              <a:rPr lang="ko-KR" altLang="en-US" sz="1200" kern="0" spc="0" dirty="0" err="1">
                <a:solidFill>
                  <a:srgbClr val="000000"/>
                </a:solidFill>
                <a:effectLst/>
                <a:latin typeface="+mn-ea"/>
              </a:rPr>
              <a:t>가족돌봄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 등을 위한 근로시간 단축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)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① 사업주는 근로자가 다음 각 호의 어느 하나에 해당하는 사유로 근로시간의 단축을 신청하는 경우에 이를 허용하여야 한다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다만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대체인력 채용이 불가능한 경우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정상적인 사업 운영에 중대한 지장을 초래하는 경우 등 대통령령으로 정하는 경우에는 그러하지 아니하다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spc="0" dirty="0">
                <a:solidFill>
                  <a:srgbClr val="FF0000"/>
                </a:solidFill>
                <a:effectLst/>
                <a:latin typeface="+mn-ea"/>
              </a:rPr>
              <a:t>1. </a:t>
            </a:r>
            <a:r>
              <a:rPr lang="ko-KR" altLang="en-US" sz="1200" kern="0" spc="0" dirty="0">
                <a:solidFill>
                  <a:srgbClr val="FF0000"/>
                </a:solidFill>
                <a:effectLst/>
                <a:latin typeface="+mn-ea"/>
              </a:rPr>
              <a:t>근로자가 가족의 질병</a:t>
            </a:r>
            <a:r>
              <a:rPr lang="en-US" altLang="ko-KR" sz="1200" kern="0" spc="0" dirty="0">
                <a:solidFill>
                  <a:srgbClr val="FF0000"/>
                </a:solidFill>
                <a:effectLst/>
                <a:latin typeface="+mn-ea"/>
              </a:rPr>
              <a:t>, </a:t>
            </a:r>
            <a:r>
              <a:rPr lang="ko-KR" altLang="en-US" sz="1200" kern="0" spc="0" dirty="0">
                <a:solidFill>
                  <a:srgbClr val="FF0000"/>
                </a:solidFill>
                <a:effectLst/>
                <a:latin typeface="+mn-ea"/>
              </a:rPr>
              <a:t>사고</a:t>
            </a:r>
            <a:r>
              <a:rPr lang="en-US" altLang="ko-KR" sz="1200" kern="0" spc="0" dirty="0">
                <a:solidFill>
                  <a:srgbClr val="FF0000"/>
                </a:solidFill>
                <a:effectLst/>
                <a:latin typeface="+mn-ea"/>
              </a:rPr>
              <a:t>, </a:t>
            </a:r>
            <a:r>
              <a:rPr lang="ko-KR" altLang="en-US" sz="1200" kern="0" spc="0" dirty="0">
                <a:solidFill>
                  <a:srgbClr val="FF0000"/>
                </a:solidFill>
                <a:effectLst/>
                <a:latin typeface="+mn-ea"/>
              </a:rPr>
              <a:t>노령으로 인하여 그 가족을 돌보기 위한 경우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spc="0" dirty="0">
                <a:solidFill>
                  <a:srgbClr val="FF0000"/>
                </a:solidFill>
                <a:effectLst/>
                <a:latin typeface="+mn-ea"/>
              </a:rPr>
              <a:t>2. </a:t>
            </a:r>
            <a:r>
              <a:rPr lang="ko-KR" altLang="en-US" sz="1200" kern="0" spc="0" dirty="0">
                <a:solidFill>
                  <a:srgbClr val="FF0000"/>
                </a:solidFill>
                <a:effectLst/>
                <a:latin typeface="+mn-ea"/>
              </a:rPr>
              <a:t>근로자 자신의 질병이나 사고로 인한 부상 등의 사유로 자신의 건강을 돌보기 위한 경우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spc="0" dirty="0">
                <a:solidFill>
                  <a:srgbClr val="FF0000"/>
                </a:solidFill>
                <a:effectLst/>
                <a:latin typeface="+mn-ea"/>
              </a:rPr>
              <a:t>3. 55</a:t>
            </a:r>
            <a:r>
              <a:rPr lang="ko-KR" altLang="en-US" sz="1200" kern="0" spc="0" dirty="0">
                <a:solidFill>
                  <a:srgbClr val="FF0000"/>
                </a:solidFill>
                <a:effectLst/>
                <a:latin typeface="+mn-ea"/>
              </a:rPr>
              <a:t>세 이상의 근로자가 은퇴를 준비하기 위한 경우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spc="0" dirty="0">
                <a:solidFill>
                  <a:srgbClr val="FF0000"/>
                </a:solidFill>
                <a:effectLst/>
                <a:latin typeface="+mn-ea"/>
              </a:rPr>
              <a:t>4. </a:t>
            </a:r>
            <a:r>
              <a:rPr lang="ko-KR" altLang="en-US" sz="1200" kern="0" spc="0" dirty="0">
                <a:solidFill>
                  <a:srgbClr val="FF0000"/>
                </a:solidFill>
                <a:effectLst/>
                <a:latin typeface="+mn-ea"/>
              </a:rPr>
              <a:t>근로자의 학업을 위한 경우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② 제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항 단서에 따라 사업주가 근로시간 단축을 허용하지 아니하는 경우에는 해당 근로자에게 그 사유를 서면으로 통보하고 휴직을 사용하게 하거나 그 밖의 조치를 통하여 지원할 수 있는지를 해당 근로자와 협의하여야 한다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③ 사업주가 제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항에 따라</a:t>
            </a:r>
            <a:r>
              <a:rPr lang="ko-KR" altLang="en-US" sz="1200" kern="0" spc="0" dirty="0">
                <a:solidFill>
                  <a:srgbClr val="FF0000"/>
                </a:solidFill>
                <a:effectLst/>
                <a:latin typeface="+mn-ea"/>
              </a:rPr>
              <a:t> </a:t>
            </a:r>
            <a:r>
              <a:rPr lang="ko-KR" altLang="en-US" sz="12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해당 근로자에게 근로시간 단축을 허용하는 경우 단축 후 근로시간은 주당 </a:t>
            </a:r>
            <a:r>
              <a:rPr lang="en-US" altLang="ko-KR" sz="12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15</a:t>
            </a:r>
            <a:r>
              <a:rPr lang="ko-KR" altLang="en-US" sz="12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시간 이상이어야 하고 </a:t>
            </a:r>
            <a:r>
              <a:rPr lang="en-US" altLang="ko-KR" sz="12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30</a:t>
            </a:r>
            <a:r>
              <a:rPr lang="ko-KR" altLang="en-US" sz="12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시간을 넘어서는 아니 된다</a:t>
            </a:r>
            <a:r>
              <a:rPr lang="en-US" altLang="ko-KR" sz="12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.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0" dirty="0">
                <a:solidFill>
                  <a:srgbClr val="FF0000"/>
                </a:solidFill>
                <a:effectLst/>
                <a:latin typeface="+mn-ea"/>
              </a:rPr>
              <a:t>④ </a:t>
            </a:r>
            <a:r>
              <a:rPr lang="ko-KR" altLang="en-US" sz="12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근로시간 단축의 기간은 </a:t>
            </a:r>
            <a:r>
              <a:rPr lang="en-US" altLang="ko-KR" sz="12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1</a:t>
            </a:r>
            <a:r>
              <a:rPr lang="ko-KR" altLang="en-US" sz="12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년 이내로 한다</a:t>
            </a:r>
            <a:r>
              <a:rPr lang="en-US" altLang="ko-KR" sz="12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. </a:t>
            </a:r>
            <a:r>
              <a:rPr lang="ko-KR" altLang="en-US" sz="12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다만</a:t>
            </a:r>
            <a:r>
              <a:rPr lang="en-US" altLang="ko-KR" sz="12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, </a:t>
            </a:r>
            <a:r>
              <a:rPr lang="ko-KR" altLang="en-US" sz="12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제</a:t>
            </a:r>
            <a:r>
              <a:rPr lang="en-US" altLang="ko-KR" sz="12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1</a:t>
            </a:r>
            <a:r>
              <a:rPr lang="ko-KR" altLang="en-US" sz="1200" u="sng" kern="0" spc="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항제</a:t>
            </a:r>
            <a:r>
              <a:rPr lang="en-US" altLang="ko-KR" sz="12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1</a:t>
            </a:r>
            <a:r>
              <a:rPr lang="ko-KR" altLang="en-US" sz="12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호부터 제</a:t>
            </a:r>
            <a:r>
              <a:rPr lang="en-US" altLang="ko-KR" sz="12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3</a:t>
            </a:r>
            <a:r>
              <a:rPr lang="ko-KR" altLang="en-US" sz="12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호까지의 어느 하나에 해당하는 근로자는 합리적 이유가 있는 경우에 추가로 </a:t>
            </a:r>
            <a:r>
              <a:rPr lang="en-US" altLang="ko-KR" sz="12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2</a:t>
            </a:r>
            <a:r>
              <a:rPr lang="ko-KR" altLang="en-US" sz="12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년의 범위 안에서 근로시간 단축의 기간을 연장할 수 있다</a:t>
            </a:r>
            <a:r>
              <a:rPr lang="en-US" altLang="ko-KR" sz="12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.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⑤ 사업주는 근로시간 단축을 이유로 해당 근로자에게 해고나 그 밖의 불리한 처우를 하여서는 아니 된다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⑥ 사업주는 근로자의 근로시간 단축기간이 끝난 후에 그 근로자를 근로시간 단축 전과 같은 업무 또는 같은 수준의 임금을 지급하는 직무에 복귀시켜야 한다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⑦ 근로시간 단축의 신청방법 및 절차 등에 필요한 사항은 대통령령으로 정한다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. [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본조신설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2019. 8. 27.〕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fontAlgn="base">
              <a:lnSpc>
                <a:spcPct val="150000"/>
              </a:lnSpc>
            </a:pPr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525794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96607" y="341524"/>
            <a:ext cx="82406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endParaRPr lang="ko-KR" altLang="en-US" sz="20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E2DFF81-A14F-4F19-9A4A-9F42D4E5D62A}"/>
              </a:ext>
            </a:extLst>
          </p:cNvPr>
          <p:cNvSpPr txBox="1"/>
          <p:nvPr/>
        </p:nvSpPr>
        <p:spPr>
          <a:xfrm>
            <a:off x="506775" y="454243"/>
            <a:ext cx="7863502" cy="6075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fontAlgn="base" latinLnBrk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b="1" kern="0" spc="0" dirty="0">
                <a:solidFill>
                  <a:srgbClr val="0000FF"/>
                </a:solidFill>
                <a:effectLst/>
                <a:latin typeface="+mn-ea"/>
              </a:rPr>
              <a:t>13. </a:t>
            </a:r>
            <a:r>
              <a:rPr lang="ko-KR" altLang="en-US" sz="1800" b="1" kern="0" spc="0" dirty="0">
                <a:solidFill>
                  <a:srgbClr val="0000FF"/>
                </a:solidFill>
                <a:effectLst/>
                <a:latin typeface="+mn-ea"/>
              </a:rPr>
              <a:t>취업규칙과 근로계약서 작성시 실무 적용</a:t>
            </a:r>
            <a:endParaRPr lang="en-US" altLang="ko-KR" sz="1800" b="1" kern="0" spc="0" dirty="0">
              <a:solidFill>
                <a:srgbClr val="0000FF"/>
              </a:solidFill>
              <a:effectLst/>
              <a:latin typeface="+mn-ea"/>
            </a:endParaRPr>
          </a:p>
          <a:p>
            <a:pPr marL="0" marR="0" indent="0" algn="ctr" fontAlgn="base" latinLnBrk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FF"/>
              </a:solidFill>
              <a:effectLst/>
              <a:latin typeface="+mn-ea"/>
            </a:endParaRPr>
          </a:p>
          <a:p>
            <a:pPr fontAlgn="base" latinLnBrk="0">
              <a:lnSpc>
                <a:spcPct val="180000"/>
              </a:lnSpc>
            </a:pPr>
            <a:r>
              <a:rPr lang="ko-KR" altLang="en-US" b="1" kern="0" dirty="0">
                <a:solidFill>
                  <a:srgbClr val="FF0000"/>
                </a:solidFill>
                <a:latin typeface="+mn-ea"/>
              </a:rPr>
              <a:t>근로계약서 </a:t>
            </a:r>
            <a:r>
              <a:rPr lang="en-US" altLang="ko-KR" b="1" kern="0" dirty="0">
                <a:solidFill>
                  <a:srgbClr val="FF0000"/>
                </a:solidFill>
                <a:latin typeface="+mn-ea"/>
              </a:rPr>
              <a:t>3</a:t>
            </a:r>
            <a:r>
              <a:rPr lang="ko-KR" altLang="en-US" b="1" kern="0" dirty="0">
                <a:solidFill>
                  <a:srgbClr val="FF0000"/>
                </a:solidFill>
                <a:latin typeface="+mn-ea"/>
              </a:rPr>
              <a:t>가지 기본사항</a:t>
            </a:r>
            <a:endParaRPr lang="en-US" altLang="ko-KR" b="1" kern="0" dirty="0">
              <a:solidFill>
                <a:srgbClr val="FF0000"/>
              </a:solidFill>
              <a:latin typeface="+mn-ea"/>
            </a:endParaRPr>
          </a:p>
          <a:p>
            <a:pPr fontAlgn="base" latinLnBrk="0">
              <a:lnSpc>
                <a:spcPct val="180000"/>
              </a:lnSpc>
            </a:pPr>
            <a:endParaRPr lang="en-US" altLang="ko-KR" b="1" kern="0" dirty="0">
              <a:solidFill>
                <a:srgbClr val="FF0000"/>
              </a:solidFill>
              <a:latin typeface="+mn-ea"/>
            </a:endParaRPr>
          </a:p>
          <a:p>
            <a:pPr marL="342900" indent="-342900" algn="just" fontAlgn="base">
              <a:lnSpc>
                <a:spcPct val="160000"/>
              </a:lnSpc>
              <a:buAutoNum type="arabicPeriod"/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근로계약서는 특정한 양식은 없지만 부서 및 직위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근무장소와 업무내용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근무일과 근로시간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급여 조건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구성항목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계산방법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지급방법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)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등이 포함되어야 함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근로기준법 제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17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조 참조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r>
              <a:rPr lang="en-US" altLang="ko-KR" sz="1600" kern="0" dirty="0">
                <a:solidFill>
                  <a:srgbClr val="000000"/>
                </a:solidFill>
                <a:latin typeface="+mn-ea"/>
              </a:rPr>
              <a:t> </a:t>
            </a:r>
          </a:p>
          <a:p>
            <a:pPr marL="342900" indent="-342900" algn="just" fontAlgn="base">
              <a:lnSpc>
                <a:spcPct val="160000"/>
              </a:lnSpc>
              <a:buAutoNum type="arabicPeriod"/>
            </a:pPr>
            <a:endParaRPr lang="en-US" altLang="ko-KR" sz="1600" kern="0" dirty="0">
              <a:solidFill>
                <a:srgbClr val="000000"/>
              </a:solidFill>
              <a:latin typeface="+mn-ea"/>
            </a:endParaRPr>
          </a:p>
          <a:p>
            <a:pPr marL="342900" indent="-342900" algn="just" fontAlgn="base">
              <a:lnSpc>
                <a:spcPct val="160000"/>
              </a:lnSpc>
              <a:buAutoNum type="arabicPeriod"/>
            </a:pPr>
            <a:r>
              <a:rPr lang="ko-KR" altLang="en-US" sz="1600" kern="0" dirty="0">
                <a:solidFill>
                  <a:srgbClr val="000000"/>
                </a:solidFill>
                <a:latin typeface="+mn-ea"/>
              </a:rPr>
              <a:t>필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요한 근로조건을 서면으로 작성하여 근로자 와 사용자가 상호 서명날인한후 근로자에게 교부해야 함</a:t>
            </a:r>
            <a:r>
              <a:rPr lang="ko-KR" altLang="en-US" sz="1600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미교부시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500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만원 이하의 벌금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6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3.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근로계약서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임금대장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근로자 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+mn-ea"/>
              </a:rPr>
              <a:t>명단등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 근로계약에 관한 중요서류는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3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년간 보존해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    야 함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algn="just" fontAlgn="base">
              <a:lnSpc>
                <a:spcPct val="160000"/>
              </a:lnSpc>
            </a:pPr>
            <a:endParaRPr lang="en-US" altLang="ko-KR" kern="0" dirty="0">
              <a:solidFill>
                <a:srgbClr val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429889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96607" y="341524"/>
            <a:ext cx="82406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endParaRPr lang="ko-KR" altLang="en-US" sz="20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03FD54-D00B-4801-A907-DF8B13F9C9F8}"/>
              </a:ext>
            </a:extLst>
          </p:cNvPr>
          <p:cNvSpPr txBox="1"/>
          <p:nvPr/>
        </p:nvSpPr>
        <p:spPr>
          <a:xfrm>
            <a:off x="396607" y="503488"/>
            <a:ext cx="8105555" cy="603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b="1" kern="0" spc="0" dirty="0">
                <a:solidFill>
                  <a:srgbClr val="FF0000"/>
                </a:solidFill>
                <a:effectLst/>
                <a:latin typeface="+mn-ea"/>
              </a:rPr>
              <a:t>【</a:t>
            </a:r>
            <a:r>
              <a:rPr lang="ko-KR" altLang="en-US" sz="1800" b="1" kern="0" spc="0" dirty="0">
                <a:solidFill>
                  <a:srgbClr val="FF0000"/>
                </a:solidFill>
                <a:effectLst/>
                <a:latin typeface="+mn-ea"/>
              </a:rPr>
              <a:t>근로계약서 작성 유의사항</a:t>
            </a:r>
            <a:r>
              <a:rPr lang="en-US" altLang="ko-KR" sz="1800" b="1" kern="0" spc="0" dirty="0">
                <a:solidFill>
                  <a:srgbClr val="FF0000"/>
                </a:solidFill>
                <a:effectLst/>
                <a:latin typeface="+mn-ea"/>
              </a:rPr>
              <a:t>】</a:t>
            </a:r>
          </a:p>
          <a:p>
            <a:pPr marL="0" marR="0" indent="0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 b="1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b="1" kern="0" spc="0" dirty="0">
                <a:solidFill>
                  <a:srgbClr val="000000"/>
                </a:solidFill>
                <a:effectLst/>
                <a:latin typeface="+mn-ea"/>
              </a:rPr>
              <a:t>1. </a:t>
            </a:r>
            <a:r>
              <a:rPr lang="ko-KR" altLang="en-US" sz="1600" b="1" kern="0" spc="0" dirty="0">
                <a:solidFill>
                  <a:srgbClr val="000000"/>
                </a:solidFill>
                <a:effectLst/>
                <a:latin typeface="+mn-ea"/>
              </a:rPr>
              <a:t>계약기간</a:t>
            </a:r>
            <a:r>
              <a:rPr lang="en-US" altLang="ko-KR" sz="1600" b="1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-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정규직일 경우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-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기간의 정함이 없음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-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기간제일 경우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-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계약기간이 종결되는 날을 명시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b="1" kern="0" spc="0" dirty="0">
                <a:solidFill>
                  <a:srgbClr val="000000"/>
                </a:solidFill>
                <a:effectLst/>
                <a:latin typeface="+mn-ea"/>
              </a:rPr>
              <a:t>2. </a:t>
            </a:r>
            <a:r>
              <a:rPr lang="ko-KR" altLang="en-US" sz="1600" b="1" kern="0" spc="0" dirty="0">
                <a:solidFill>
                  <a:srgbClr val="000000"/>
                </a:solidFill>
                <a:effectLst/>
                <a:latin typeface="+mn-ea"/>
              </a:rPr>
              <a:t>담당업무</a:t>
            </a:r>
            <a:r>
              <a:rPr lang="en-US" altLang="ko-KR" sz="1600" b="1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-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담당업무를 기재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여러 개일 경우 복수기재 가능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-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근로장소가 사내가 아닌 다른 장소일 경우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장소기재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복수기재 가능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</a:p>
          <a:p>
            <a:pPr marL="285750" marR="0" indent="-28575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ko-KR" altLang="en-US" sz="16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b="1" kern="0" spc="0" dirty="0">
                <a:solidFill>
                  <a:srgbClr val="000000"/>
                </a:solidFill>
                <a:effectLst/>
                <a:latin typeface="+mn-ea"/>
              </a:rPr>
              <a:t>3. </a:t>
            </a:r>
            <a:r>
              <a:rPr lang="ko-KR" altLang="en-US" sz="1600" b="1" kern="0" spc="0" dirty="0">
                <a:solidFill>
                  <a:srgbClr val="000000"/>
                </a:solidFill>
                <a:effectLst/>
                <a:latin typeface="+mn-ea"/>
              </a:rPr>
              <a:t>근로 및 휴게</a:t>
            </a:r>
            <a:r>
              <a:rPr lang="en-US" altLang="ko-KR" sz="1600" b="1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-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근로시간의 경우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5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인 미만 사업장의 경우 제한이 없음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-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휴게시간은 근로시간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8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시간이상은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시간 이상 부여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-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주휴일은 통상 일요일이나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반드시 일요일로 강제되는 것은 아님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600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814140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96607" y="341524"/>
            <a:ext cx="82406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endParaRPr lang="ko-KR" altLang="en-US" sz="20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03FD54-D00B-4801-A907-DF8B13F9C9F8}"/>
              </a:ext>
            </a:extLst>
          </p:cNvPr>
          <p:cNvSpPr txBox="1"/>
          <p:nvPr/>
        </p:nvSpPr>
        <p:spPr>
          <a:xfrm>
            <a:off x="396607" y="503488"/>
            <a:ext cx="8105555" cy="610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b="1" kern="0" spc="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4. </a:t>
            </a: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임금</a:t>
            </a: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285750" marR="0" indent="-28575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ko-KR" altLang="en-US" sz="1400" kern="0" spc="-30" dirty="0">
                <a:solidFill>
                  <a:srgbClr val="000000"/>
                </a:solidFill>
                <a:effectLst/>
                <a:latin typeface="+mn-ea"/>
              </a:rPr>
              <a:t>최저임금 위반 방지 </a:t>
            </a:r>
            <a:endParaRPr lang="en-US" altLang="ko-KR" sz="1400" kern="0" spc="-30" dirty="0">
              <a:solidFill>
                <a:srgbClr val="000000"/>
              </a:solidFill>
              <a:effectLst/>
              <a:latin typeface="+mn-ea"/>
            </a:endParaRPr>
          </a:p>
          <a:p>
            <a:pPr marL="285750" marR="0" indent="-28575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altLang="ko-KR" sz="1400" kern="0" spc="-30" dirty="0">
                <a:solidFill>
                  <a:srgbClr val="000000"/>
                </a:solidFill>
                <a:effectLst/>
                <a:latin typeface="+mn-ea"/>
              </a:rPr>
              <a:t> 5</a:t>
            </a:r>
            <a:r>
              <a:rPr lang="ko-KR" altLang="en-US" sz="1400" kern="0" spc="-30" dirty="0">
                <a:solidFill>
                  <a:srgbClr val="000000"/>
                </a:solidFill>
                <a:effectLst/>
                <a:latin typeface="+mn-ea"/>
              </a:rPr>
              <a:t>인 미만 사업장은 연장</a:t>
            </a:r>
            <a:r>
              <a:rPr lang="en-US" altLang="ko-KR" sz="14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400" kern="0" spc="-30" dirty="0">
                <a:solidFill>
                  <a:srgbClr val="000000"/>
                </a:solidFill>
                <a:effectLst/>
                <a:latin typeface="+mn-ea"/>
              </a:rPr>
              <a:t>야간</a:t>
            </a:r>
            <a:r>
              <a:rPr lang="en-US" altLang="ko-KR" sz="14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400" kern="0" spc="-30" dirty="0">
                <a:solidFill>
                  <a:srgbClr val="000000"/>
                </a:solidFill>
                <a:effectLst/>
                <a:latin typeface="+mn-ea"/>
              </a:rPr>
              <a:t>휴일근로에 대한 </a:t>
            </a:r>
            <a:r>
              <a:rPr lang="en-US" altLang="ko-KR" sz="1400" kern="0" spc="-30" dirty="0">
                <a:solidFill>
                  <a:srgbClr val="000000"/>
                </a:solidFill>
                <a:effectLst/>
                <a:latin typeface="+mn-ea"/>
              </a:rPr>
              <a:t>50% </a:t>
            </a:r>
            <a:r>
              <a:rPr lang="ko-KR" altLang="en-US" sz="1400" kern="0" spc="-30" dirty="0">
                <a:solidFill>
                  <a:srgbClr val="000000"/>
                </a:solidFill>
                <a:effectLst/>
                <a:latin typeface="+mn-ea"/>
              </a:rPr>
              <a:t>가산임금 발생하지 않음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203200" marR="0" indent="-2032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-30" dirty="0">
                <a:solidFill>
                  <a:srgbClr val="000000"/>
                </a:solidFill>
                <a:effectLst/>
                <a:latin typeface="+mn-ea"/>
              </a:rPr>
              <a:t>-    </a:t>
            </a:r>
            <a:r>
              <a:rPr lang="ko-KR" altLang="en-US" sz="1400" kern="0" spc="-30" dirty="0">
                <a:solidFill>
                  <a:srgbClr val="000000"/>
                </a:solidFill>
                <a:effectLst/>
                <a:latin typeface="+mn-ea"/>
              </a:rPr>
              <a:t>임금은 정기 임금지급일에 지급하여야 하며</a:t>
            </a:r>
            <a:r>
              <a:rPr lang="en-US" altLang="ko-KR" sz="14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400" kern="0" spc="-30" dirty="0">
                <a:solidFill>
                  <a:srgbClr val="000000"/>
                </a:solidFill>
                <a:effectLst/>
                <a:latin typeface="+mn-ea"/>
              </a:rPr>
              <a:t>일요일 등으로 지급이 어려우면 전일 지급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285750" marR="0" indent="-28575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ko-KR" altLang="en-US" sz="1400" b="1" u="sng" kern="0" spc="-30" dirty="0">
                <a:solidFill>
                  <a:srgbClr val="0033CC"/>
                </a:solidFill>
                <a:effectLst/>
                <a:latin typeface="+mn-ea"/>
              </a:rPr>
              <a:t>기초단체 등에서 지급하는 처우개선비는 임금이 아니므로 기재하지 말 것</a:t>
            </a:r>
            <a:r>
              <a:rPr lang="en-US" altLang="ko-KR" sz="1400" b="1" u="sng" kern="0" spc="-30" dirty="0">
                <a:solidFill>
                  <a:srgbClr val="0033CC"/>
                </a:solidFill>
                <a:effectLst/>
                <a:latin typeface="+mn-ea"/>
              </a:rPr>
              <a:t>. (</a:t>
            </a:r>
            <a:r>
              <a:rPr lang="ko-KR" altLang="en-US" sz="1400" b="1" u="sng" kern="0" spc="-30" dirty="0">
                <a:solidFill>
                  <a:srgbClr val="0033CC"/>
                </a:solidFill>
                <a:effectLst/>
                <a:latin typeface="+mn-ea"/>
              </a:rPr>
              <a:t>어린이집에서 직접 지급하는 금품만 기재</a:t>
            </a:r>
            <a:r>
              <a:rPr lang="en-US" altLang="ko-KR" sz="1400" b="1" u="sng" kern="0" spc="-30" dirty="0">
                <a:solidFill>
                  <a:srgbClr val="0033CC"/>
                </a:solidFill>
                <a:effectLst/>
                <a:latin typeface="+mn-ea"/>
              </a:rPr>
              <a:t>)</a:t>
            </a:r>
          </a:p>
          <a:p>
            <a:pPr marL="285750" marR="0" indent="-28575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ko-KR" altLang="en-US" sz="1400" kern="0" spc="-30" dirty="0">
                <a:solidFill>
                  <a:srgbClr val="000000"/>
                </a:solidFill>
                <a:latin typeface="+mn-ea"/>
              </a:rPr>
              <a:t>결근</a:t>
            </a:r>
            <a:r>
              <a:rPr lang="en-US" altLang="ko-KR" sz="14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400" kern="0" spc="-30" dirty="0">
                <a:solidFill>
                  <a:srgbClr val="000000"/>
                </a:solidFill>
                <a:latin typeface="+mn-ea"/>
              </a:rPr>
              <a:t>지각</a:t>
            </a:r>
            <a:r>
              <a:rPr lang="en-US" altLang="ko-KR" sz="14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400" kern="0" spc="-30" dirty="0" err="1">
                <a:solidFill>
                  <a:srgbClr val="000000"/>
                </a:solidFill>
                <a:latin typeface="+mn-ea"/>
              </a:rPr>
              <a:t>조퇴시</a:t>
            </a:r>
            <a:r>
              <a:rPr lang="en-US" altLang="ko-KR" sz="1400" kern="0" spc="-30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1400" kern="0" spc="-30" dirty="0">
                <a:solidFill>
                  <a:srgbClr val="000000"/>
                </a:solidFill>
                <a:latin typeface="+mn-ea"/>
              </a:rPr>
              <a:t>무급 </a:t>
            </a:r>
            <a:endParaRPr lang="en-US" altLang="ko-KR" sz="1400" kern="0" spc="-30" dirty="0">
              <a:solidFill>
                <a:srgbClr val="000000"/>
              </a:solidFill>
              <a:latin typeface="+mn-ea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5. </a:t>
            </a: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휴일 및 휴가</a:t>
            </a: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278130" marR="0" indent="-27813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-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주휴일 및 근로자의 날과 근로기준법 제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55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조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2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항에 의한 공휴일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(5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인 이상 사업장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은  법정 유급휴일로 지정</a:t>
            </a:r>
          </a:p>
          <a:p>
            <a:pPr marL="278130" marR="0" indent="-27813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-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그 외 하계휴가 등 약정휴가는 사업장 사정에 맞도록 부여</a:t>
            </a:r>
          </a:p>
          <a:p>
            <a:pPr marL="278130" marR="0" indent="-27813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-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주휴일은 통상 일요일이나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반드시 일요일이 필요는 없으며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, 1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주일에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일 이상 부여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주 소정근로일 </a:t>
            </a:r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+mn-ea"/>
              </a:rPr>
              <a:t>개근시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 유급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600" b="1" kern="0" spc="0" dirty="0">
              <a:solidFill>
                <a:srgbClr val="FF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600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198108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96607" y="341524"/>
            <a:ext cx="82406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endParaRPr lang="ko-KR" altLang="en-US" sz="20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03FD54-D00B-4801-A907-DF8B13F9C9F8}"/>
              </a:ext>
            </a:extLst>
          </p:cNvPr>
          <p:cNvSpPr txBox="1"/>
          <p:nvPr/>
        </p:nvSpPr>
        <p:spPr>
          <a:xfrm>
            <a:off x="396607" y="503488"/>
            <a:ext cx="8105555" cy="4583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b="1" kern="0" spc="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         </a:t>
            </a:r>
            <a:endParaRPr lang="ko-KR" altLang="en-US" sz="1800" b="1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algn="just" latinLnBrk="0">
              <a:lnSpc>
                <a:spcPct val="150000"/>
              </a:lnSpc>
            </a:pPr>
            <a:r>
              <a:rPr kumimoji="0" lang="en-US" alt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6. </a:t>
            </a:r>
            <a:r>
              <a:rPr kumimoji="0" lang="ko-KR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수습기간</a:t>
            </a:r>
            <a:r>
              <a:rPr kumimoji="0" lang="en-US" alt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kumimoji="0" lang="ko-KR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제</a:t>
            </a:r>
            <a:r>
              <a:rPr kumimoji="0" lang="en-US" alt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6</a:t>
            </a:r>
            <a:r>
              <a:rPr kumimoji="0" lang="ko-KR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조</a:t>
            </a:r>
            <a:r>
              <a:rPr kumimoji="0" lang="en-US" alt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)</a:t>
            </a:r>
          </a:p>
          <a:p>
            <a:pPr algn="just" latinLnBrk="0">
              <a:lnSpc>
                <a:spcPct val="150000"/>
              </a:lnSpc>
            </a:pPr>
            <a:r>
              <a:rPr lang="en-US" altLang="ko-KR" sz="1600" b="1" dirty="0">
                <a:solidFill>
                  <a:srgbClr val="000000"/>
                </a:solidFill>
                <a:latin typeface="+mn-ea"/>
              </a:rPr>
              <a:t>- </a:t>
            </a:r>
            <a:r>
              <a:rPr lang="ko-KR" altLang="en-US" sz="1600" dirty="0">
                <a:solidFill>
                  <a:srgbClr val="000000"/>
                </a:solidFill>
                <a:latin typeface="+mn-ea"/>
              </a:rPr>
              <a:t>수습기간으로 </a:t>
            </a: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통상 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1~3</a:t>
            </a: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개월 설정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기간 변경하여 축소할 수 있음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) </a:t>
            </a:r>
            <a:endParaRPr kumimoji="0" lang="en-US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- </a:t>
            </a: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수습기간은 근무기간에 포함되어 퇴직금 </a:t>
            </a:r>
            <a:r>
              <a:rPr kumimoji="0" lang="ko-KR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산정시</a:t>
            </a: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 반영 </a:t>
            </a:r>
            <a:endParaRPr kumimoji="0" lang="ko-KR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algn="just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ko-KR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      </a:t>
            </a:r>
            <a:r>
              <a:rPr lang="en-US" altLang="ko-KR" sz="1400" b="1" kern="0" spc="0" dirty="0">
                <a:solidFill>
                  <a:srgbClr val="FF0000"/>
                </a:solidFill>
                <a:effectLst/>
                <a:latin typeface="+mn-ea"/>
              </a:rPr>
              <a:t>※ </a:t>
            </a:r>
            <a:r>
              <a:rPr lang="ko-KR" altLang="en-US" sz="1400" b="1" kern="0" spc="0" dirty="0">
                <a:solidFill>
                  <a:srgbClr val="FF0000"/>
                </a:solidFill>
                <a:effectLst/>
                <a:latin typeface="+mn-ea"/>
              </a:rPr>
              <a:t>수습은 반드시 기재사항이 아님 </a:t>
            </a: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ko-KR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7. </a:t>
            </a:r>
            <a:r>
              <a:rPr kumimoji="0" lang="ko-KR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퇴직금</a:t>
            </a:r>
            <a:r>
              <a:rPr kumimoji="0" lang="en-US" alt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kumimoji="0" lang="ko-KR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제</a:t>
            </a:r>
            <a:r>
              <a:rPr kumimoji="0" lang="en-US" alt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9</a:t>
            </a:r>
            <a:r>
              <a:rPr kumimoji="0" lang="ko-KR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조</a:t>
            </a:r>
            <a:r>
              <a:rPr kumimoji="0" lang="en-US" alt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)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ko-KR" altLang="en-US" sz="1600" dirty="0">
                <a:solidFill>
                  <a:srgbClr val="000000"/>
                </a:solidFill>
                <a:latin typeface="+mn-ea"/>
              </a:rPr>
              <a:t>근속기간이 </a:t>
            </a:r>
            <a:r>
              <a:rPr lang="en-US" altLang="ko-KR" sz="1600" dirty="0">
                <a:solidFill>
                  <a:srgbClr val="000000"/>
                </a:solidFill>
                <a:latin typeface="+mn-ea"/>
              </a:rPr>
              <a:t>1</a:t>
            </a:r>
            <a:r>
              <a:rPr lang="ko-KR" altLang="en-US" sz="1600" dirty="0">
                <a:solidFill>
                  <a:srgbClr val="000000"/>
                </a:solidFill>
                <a:latin typeface="+mn-ea"/>
              </a:rPr>
              <a:t>년 이상일 경우 퇴직급여 발생하며</a:t>
            </a:r>
            <a:r>
              <a:rPr lang="en-US" altLang="ko-KR" sz="16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rgbClr val="000000"/>
                </a:solidFill>
                <a:latin typeface="+mn-ea"/>
              </a:rPr>
              <a:t>퇴직급여는 퇴직금 또는 퇴직연금으로 지급가능  </a:t>
            </a:r>
            <a:endParaRPr lang="en-US" altLang="ko-KR" sz="1600" dirty="0">
              <a:solidFill>
                <a:srgbClr val="000000"/>
              </a:solidFill>
              <a:latin typeface="+mn-ea"/>
            </a:endParaRP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- </a:t>
            </a: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퇴직연금으로 가입시 근로복지공단에서 지원하는 퇴직연금 가입 추천</a:t>
            </a:r>
            <a:endParaRPr kumimoji="0" lang="ko-KR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- </a:t>
            </a: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근속기간이 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년 이내인 경우 퇴직연금 납입액은 사업주에게 귀속</a:t>
            </a:r>
            <a:endParaRPr kumimoji="0" lang="ko-KR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600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014034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96607" y="341524"/>
            <a:ext cx="82406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endParaRPr lang="ko-KR" altLang="en-US" sz="20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E2DFF81-A14F-4F19-9A4A-9F42D4E5D62A}"/>
              </a:ext>
            </a:extLst>
          </p:cNvPr>
          <p:cNvSpPr txBox="1"/>
          <p:nvPr/>
        </p:nvSpPr>
        <p:spPr>
          <a:xfrm>
            <a:off x="506775" y="454243"/>
            <a:ext cx="7863502" cy="4628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FF0000"/>
                </a:solidFill>
                <a:effectLst/>
                <a:latin typeface="+mn-ea"/>
              </a:rPr>
              <a:t>근로계약서 작성 </a:t>
            </a:r>
            <a:r>
              <a:rPr lang="en-US" altLang="ko-KR" sz="1800" b="1" kern="0" spc="0" dirty="0">
                <a:solidFill>
                  <a:srgbClr val="FF0000"/>
                </a:solidFill>
                <a:effectLst/>
                <a:latin typeface="+mn-ea"/>
              </a:rPr>
              <a:t>(</a:t>
            </a:r>
            <a:r>
              <a:rPr lang="ko-KR" altLang="en-US" sz="1800" b="1" kern="0" spc="0" dirty="0">
                <a:solidFill>
                  <a:srgbClr val="FF0000"/>
                </a:solidFill>
                <a:effectLst/>
                <a:latin typeface="+mn-ea"/>
              </a:rPr>
              <a:t>예시 </a:t>
            </a:r>
            <a:r>
              <a:rPr lang="en-US" altLang="ko-KR" sz="1800" b="1" kern="0" spc="0" dirty="0">
                <a:solidFill>
                  <a:srgbClr val="FF0000"/>
                </a:solidFill>
                <a:effectLst/>
                <a:latin typeface="+mn-ea"/>
              </a:rPr>
              <a:t>: </a:t>
            </a:r>
            <a:r>
              <a:rPr lang="ko-KR" altLang="en-US" sz="1800" b="1" kern="0" spc="0" dirty="0">
                <a:solidFill>
                  <a:srgbClr val="FF0000"/>
                </a:solidFill>
                <a:effectLst/>
                <a:latin typeface="+mn-ea"/>
              </a:rPr>
              <a:t>근무시간</a:t>
            </a:r>
            <a:r>
              <a:rPr lang="en-US" altLang="ko-KR" sz="1800" b="1" kern="0" spc="0" dirty="0">
                <a:solidFill>
                  <a:srgbClr val="FF0000"/>
                </a:solidFill>
                <a:effectLst/>
                <a:latin typeface="+mn-ea"/>
              </a:rPr>
              <a:t>, </a:t>
            </a:r>
            <a:r>
              <a:rPr lang="ko-KR" altLang="en-US" sz="1800" b="1" kern="0" spc="0" dirty="0">
                <a:solidFill>
                  <a:srgbClr val="FF0000"/>
                </a:solidFill>
                <a:effectLst/>
                <a:latin typeface="+mn-ea"/>
              </a:rPr>
              <a:t>임금</a:t>
            </a:r>
            <a:r>
              <a:rPr lang="en-US" altLang="ko-KR" sz="1800" b="1" kern="0" spc="0" dirty="0">
                <a:solidFill>
                  <a:srgbClr val="FF0000"/>
                </a:solidFill>
                <a:effectLst/>
                <a:latin typeface="+mn-ea"/>
              </a:rPr>
              <a:t>, </a:t>
            </a:r>
            <a:r>
              <a:rPr lang="ko-KR" altLang="en-US" sz="1800" b="1" kern="0" spc="0" dirty="0">
                <a:solidFill>
                  <a:srgbClr val="FF0000"/>
                </a:solidFill>
                <a:effectLst/>
                <a:latin typeface="+mn-ea"/>
              </a:rPr>
              <a:t>휴일</a:t>
            </a:r>
            <a:r>
              <a:rPr lang="en-US" altLang="ko-KR" sz="1800" b="1" kern="0" spc="0" dirty="0">
                <a:solidFill>
                  <a:srgbClr val="FF0000"/>
                </a:solidFill>
                <a:effectLst/>
                <a:latin typeface="+mn-ea"/>
              </a:rPr>
              <a:t>)</a:t>
            </a:r>
          </a:p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b="1" kern="0" spc="0" dirty="0">
                <a:solidFill>
                  <a:srgbClr val="000000"/>
                </a:solidFill>
                <a:effectLst/>
                <a:latin typeface="+mn-ea"/>
              </a:rPr>
              <a:t>제 </a:t>
            </a:r>
            <a:r>
              <a:rPr lang="en-US" altLang="ko-KR" sz="1600" b="1" kern="0" spc="0" dirty="0">
                <a:solidFill>
                  <a:srgbClr val="000000"/>
                </a:solidFill>
                <a:effectLst/>
                <a:latin typeface="+mn-ea"/>
              </a:rPr>
              <a:t>0 </a:t>
            </a:r>
            <a:r>
              <a:rPr lang="ko-KR" altLang="en-US" sz="1600" b="1" kern="0" spc="0" dirty="0">
                <a:solidFill>
                  <a:srgbClr val="000000"/>
                </a:solidFill>
                <a:effectLst/>
                <a:latin typeface="+mn-ea"/>
              </a:rPr>
              <a:t>조 </a:t>
            </a:r>
            <a:r>
              <a:rPr lang="en-US" altLang="ko-KR" sz="1600" b="1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600" b="1" kern="0" spc="0" dirty="0">
                <a:solidFill>
                  <a:srgbClr val="000000"/>
                </a:solidFill>
                <a:effectLst/>
                <a:latin typeface="+mn-ea"/>
              </a:rPr>
              <a:t>근무시간</a:t>
            </a:r>
            <a:r>
              <a:rPr lang="en-US" altLang="ko-KR" sz="1600" b="1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① 휴게시간을 제외하고 주 시간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일 시간을 기본 소정근로시간으로 한다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② 을의 근무시간은 평일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( 0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요일 ∽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0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요일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) 00:00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∽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00:00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로 한다 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③ 휴게시간은 ∼ 로 한다   </a:t>
            </a:r>
            <a:r>
              <a:rPr lang="en-US" altLang="ko-KR" sz="1600" kern="0" spc="0" dirty="0">
                <a:solidFill>
                  <a:srgbClr val="0033CC"/>
                </a:solidFill>
                <a:effectLst/>
                <a:latin typeface="+mn-ea"/>
              </a:rPr>
              <a:t> 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200660" marR="0" indent="-20066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④ </a:t>
            </a:r>
            <a:r>
              <a:rPr lang="ko-KR" altLang="en-US" sz="16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을은 소정 </a:t>
            </a:r>
            <a:r>
              <a:rPr lang="ko-KR" altLang="en-US" sz="1600" b="1" u="sng" kern="0" spc="0" dirty="0" err="1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근로시간외에</a:t>
            </a:r>
            <a:r>
              <a:rPr lang="ko-KR" altLang="en-US" sz="16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 </a:t>
            </a:r>
            <a:r>
              <a:rPr lang="en-US" altLang="ko-KR" sz="16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1</a:t>
            </a:r>
            <a:r>
              <a:rPr lang="ko-KR" altLang="en-US" sz="16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주일에 </a:t>
            </a:r>
            <a:r>
              <a:rPr lang="en-US" altLang="ko-KR" sz="16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12</a:t>
            </a:r>
            <a:r>
              <a:rPr lang="ko-KR" altLang="en-US" sz="16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시간 한도로 </a:t>
            </a:r>
            <a:r>
              <a:rPr lang="ko-KR" altLang="en-US" sz="1600" b="1" u="sng" kern="0" spc="0" dirty="0" err="1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연장와</a:t>
            </a:r>
            <a:r>
              <a:rPr lang="ko-KR" altLang="en-US" sz="16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 야간</a:t>
            </a:r>
            <a:r>
              <a:rPr lang="en-US" altLang="ko-KR" sz="16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, </a:t>
            </a:r>
            <a:r>
              <a:rPr lang="ko-KR" altLang="en-US" sz="1600" b="1" u="sng" kern="0" spc="0" dirty="0" err="1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휴일근로함에</a:t>
            </a:r>
            <a:r>
              <a:rPr lang="ko-KR" altLang="en-US" sz="16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 동의한다</a:t>
            </a:r>
            <a:r>
              <a:rPr lang="en-US" altLang="ko-KR" sz="16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.</a:t>
            </a:r>
            <a:r>
              <a:rPr lang="ko-KR" altLang="en-US" sz="1600" b="1" kern="0" spc="0" dirty="0">
                <a:solidFill>
                  <a:srgbClr val="0000FF"/>
                </a:solidFill>
                <a:effectLst/>
                <a:latin typeface="+mn-ea"/>
              </a:rPr>
              <a:t>                         </a:t>
            </a:r>
            <a:r>
              <a:rPr lang="ko-KR" altLang="en-US" sz="1600" b="1" kern="0" spc="0" dirty="0">
                <a:solidFill>
                  <a:srgbClr val="0033CC"/>
                </a:solidFill>
                <a:effectLst/>
                <a:latin typeface="+mn-ea"/>
              </a:rPr>
              <a:t>확인자 </a:t>
            </a:r>
            <a:r>
              <a:rPr lang="ko-KR" altLang="en-US" sz="1600" b="1" u="sng" kern="0" spc="0" dirty="0">
                <a:solidFill>
                  <a:srgbClr val="0033CC"/>
                </a:solidFill>
                <a:effectLst/>
                <a:latin typeface="+mn-ea"/>
              </a:rPr>
              <a:t>          </a:t>
            </a:r>
            <a:r>
              <a:rPr lang="en-US" altLang="ko-KR" sz="1600" b="1" kern="0" spc="0" dirty="0">
                <a:solidFill>
                  <a:srgbClr val="0033CC"/>
                </a:solidFill>
                <a:effectLst/>
                <a:latin typeface="+mn-ea"/>
              </a:rPr>
              <a:t>(</a:t>
            </a:r>
            <a:r>
              <a:rPr lang="ko-KR" altLang="en-US" sz="1600" b="1" kern="0" spc="0" dirty="0">
                <a:solidFill>
                  <a:srgbClr val="0033CC"/>
                </a:solidFill>
                <a:effectLst/>
                <a:latin typeface="+mn-ea"/>
              </a:rPr>
              <a:t>인</a:t>
            </a:r>
            <a:r>
              <a:rPr lang="en-US" altLang="ko-KR" sz="1600" b="1" kern="0" spc="0" dirty="0">
                <a:solidFill>
                  <a:srgbClr val="0033CC"/>
                </a:solidFill>
                <a:effectLst/>
                <a:latin typeface="+mn-ea"/>
              </a:rPr>
              <a:t>)</a:t>
            </a:r>
            <a:r>
              <a:rPr lang="ko-KR" altLang="en-US" sz="1600" b="1" kern="0" spc="0" dirty="0">
                <a:solidFill>
                  <a:srgbClr val="0000FF"/>
                </a:solidFill>
                <a:effectLst/>
                <a:latin typeface="+mn-ea"/>
              </a:rPr>
              <a:t>                                                </a:t>
            </a:r>
            <a:endParaRPr lang="en-US" altLang="ko-KR" sz="1600" b="1" kern="0" dirty="0">
              <a:solidFill>
                <a:srgbClr val="0000FF"/>
              </a:solidFill>
              <a:latin typeface="+mn-ea"/>
            </a:endParaRPr>
          </a:p>
          <a:p>
            <a:pPr marL="200660" marR="0" indent="-20066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⑤ 소정 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+mn-ea"/>
              </a:rPr>
              <a:t>근로시간외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 근로는 갑의 지시 및 승인한 근로만을 인정하고 을의 자유로운 의사에 의한 근무는 근로로 인정하지 않는다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⑥ 위의 ②항 및 ③항은 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+mn-ea"/>
              </a:rPr>
              <a:t>계절등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 갑의 업무 형평상 변경할 수 있다</a:t>
            </a:r>
          </a:p>
        </p:txBody>
      </p:sp>
    </p:spTree>
    <p:extLst>
      <p:ext uri="{BB962C8B-B14F-4D97-AF65-F5344CB8AC3E}">
        <p14:creationId xmlns:p14="http://schemas.microsoft.com/office/powerpoint/2010/main" val="1135573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84740" y="693128"/>
            <a:ext cx="8152484" cy="5591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b="1" dirty="0">
                <a:solidFill>
                  <a:srgbClr val="FF0000"/>
                </a:solidFill>
                <a:latin typeface="+mn-ea"/>
              </a:rPr>
              <a:t>※ </a:t>
            </a:r>
            <a:r>
              <a:rPr lang="ko-KR" altLang="en-US" b="1" dirty="0">
                <a:solidFill>
                  <a:srgbClr val="FF0000"/>
                </a:solidFill>
                <a:latin typeface="+mn-ea"/>
              </a:rPr>
              <a:t>참고 </a:t>
            </a:r>
            <a:r>
              <a:rPr lang="en-US" altLang="ko-KR" b="1" dirty="0">
                <a:solidFill>
                  <a:srgbClr val="FF0000"/>
                </a:solidFill>
                <a:latin typeface="+mn-ea"/>
              </a:rPr>
              <a:t>: </a:t>
            </a:r>
            <a:r>
              <a:rPr lang="ko-KR" altLang="en-US" b="1" dirty="0">
                <a:solidFill>
                  <a:srgbClr val="FF0000"/>
                </a:solidFill>
                <a:latin typeface="+mn-ea"/>
              </a:rPr>
              <a:t>육아기 근로시간단축 </a:t>
            </a:r>
            <a:r>
              <a:rPr lang="en-US" altLang="ko-KR" b="1" dirty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b="1" dirty="0">
                <a:solidFill>
                  <a:srgbClr val="FF0000"/>
                </a:solidFill>
                <a:latin typeface="+mn-ea"/>
              </a:rPr>
              <a:t>시행</a:t>
            </a:r>
            <a:r>
              <a:rPr lang="en-US" altLang="ko-KR" b="1" dirty="0">
                <a:solidFill>
                  <a:srgbClr val="FF0000"/>
                </a:solidFill>
                <a:latin typeface="+mn-ea"/>
              </a:rPr>
              <a:t>: 2019.10.1.)</a:t>
            </a:r>
          </a:p>
          <a:p>
            <a:pPr fontAlgn="base"/>
            <a:endParaRPr lang="ko-KR" altLang="en-US" sz="2000" dirty="0">
              <a:solidFill>
                <a:srgbClr val="FF0000"/>
              </a:solidFill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err="1">
                <a:latin typeface="+mn-ea"/>
              </a:rPr>
              <a:t>ㅇ</a:t>
            </a:r>
            <a:r>
              <a:rPr lang="ko-KR" altLang="en-US" sz="1600" dirty="0">
                <a:latin typeface="+mn-ea"/>
              </a:rPr>
              <a:t> 그간 만 </a:t>
            </a:r>
            <a:r>
              <a:rPr lang="en-US" altLang="ko-KR" sz="1600" dirty="0">
                <a:latin typeface="+mn-ea"/>
              </a:rPr>
              <a:t>8</a:t>
            </a:r>
            <a:r>
              <a:rPr lang="ko-KR" altLang="en-US" sz="1600" dirty="0">
                <a:latin typeface="+mn-ea"/>
              </a:rPr>
              <a:t>세 또는 초등 </a:t>
            </a:r>
            <a:r>
              <a:rPr lang="en-US" altLang="ko-KR" sz="1600" dirty="0">
                <a:latin typeface="+mn-ea"/>
              </a:rPr>
              <a:t>2</a:t>
            </a:r>
            <a:r>
              <a:rPr lang="ko-KR" altLang="en-US" sz="1600" dirty="0">
                <a:latin typeface="+mn-ea"/>
              </a:rPr>
              <a:t>학년 이하 자녀를 둔 근로자는 </a:t>
            </a:r>
            <a:r>
              <a:rPr lang="ko-KR" altLang="en-US" sz="1600" u="sng" dirty="0">
                <a:solidFill>
                  <a:srgbClr val="0033CC"/>
                </a:solidFill>
                <a:latin typeface="+mn-ea"/>
              </a:rPr>
              <a:t>육아휴직을 사용해도 </a:t>
            </a:r>
            <a:r>
              <a:rPr lang="ko-KR" altLang="en-US" sz="1600" b="1" u="sng" dirty="0">
                <a:solidFill>
                  <a:srgbClr val="0033CC"/>
                </a:solidFill>
                <a:latin typeface="+mn-ea"/>
              </a:rPr>
              <a:t>육아기 근로시간 단축</a:t>
            </a:r>
            <a:r>
              <a:rPr lang="ko-KR" altLang="en-US" sz="1600" u="sng" dirty="0">
                <a:solidFill>
                  <a:srgbClr val="0033CC"/>
                </a:solidFill>
                <a:latin typeface="+mn-ea"/>
              </a:rPr>
              <a:t>은</a:t>
            </a:r>
            <a:r>
              <a:rPr lang="ko-KR" altLang="en-US" sz="1600" b="1" u="sng" dirty="0">
                <a:solidFill>
                  <a:srgbClr val="0033CC"/>
                </a:solidFill>
                <a:latin typeface="+mn-ea"/>
              </a:rPr>
              <a:t> 기본 </a:t>
            </a:r>
            <a:r>
              <a:rPr lang="en-US" altLang="ko-KR" sz="1600" b="1" u="sng" dirty="0">
                <a:solidFill>
                  <a:srgbClr val="0033CC"/>
                </a:solidFill>
                <a:latin typeface="+mn-ea"/>
              </a:rPr>
              <a:t>1</a:t>
            </a:r>
            <a:r>
              <a:rPr lang="ko-KR" altLang="en-US" sz="1600" b="1" u="sng" dirty="0">
                <a:solidFill>
                  <a:srgbClr val="0033CC"/>
                </a:solidFill>
                <a:latin typeface="+mn-ea"/>
              </a:rPr>
              <a:t>년이 보장</a:t>
            </a:r>
            <a:r>
              <a:rPr lang="ko-KR" altLang="en-US" sz="1600" u="sng" dirty="0">
                <a:solidFill>
                  <a:srgbClr val="0033CC"/>
                </a:solidFill>
                <a:latin typeface="+mn-ea"/>
              </a:rPr>
              <a:t>되고</a:t>
            </a:r>
            <a:r>
              <a:rPr lang="en-US" altLang="ko-KR" sz="1600" u="sng" dirty="0">
                <a:solidFill>
                  <a:srgbClr val="0033CC"/>
                </a:solidFill>
                <a:latin typeface="+mn-ea"/>
              </a:rPr>
              <a:t>, </a:t>
            </a:r>
            <a:r>
              <a:rPr lang="ko-KR" altLang="en-US" sz="1600" b="1" u="sng" dirty="0">
                <a:solidFill>
                  <a:srgbClr val="0033CC"/>
                </a:solidFill>
                <a:latin typeface="+mn-ea"/>
              </a:rPr>
              <a:t>육아휴직 미사용 기간은 추가로 근로시간 단축으로 사용</a:t>
            </a:r>
            <a:r>
              <a:rPr lang="ko-KR" altLang="en-US" sz="1600" u="sng" dirty="0">
                <a:solidFill>
                  <a:srgbClr val="0033CC"/>
                </a:solidFill>
                <a:latin typeface="+mn-ea"/>
              </a:rPr>
              <a:t>할 수 있게 됨</a:t>
            </a:r>
            <a:r>
              <a:rPr lang="en-US" altLang="ko-KR" sz="1600" dirty="0">
                <a:solidFill>
                  <a:srgbClr val="0033CC"/>
                </a:solidFill>
                <a:latin typeface="+mn-ea"/>
              </a:rPr>
              <a:t>.</a:t>
            </a:r>
          </a:p>
          <a:p>
            <a:pPr fontAlgn="base">
              <a:lnSpc>
                <a:spcPct val="150000"/>
              </a:lnSpc>
            </a:pPr>
            <a:endParaRPr lang="ko-KR" altLang="en-US" sz="1600" dirty="0">
              <a:solidFill>
                <a:srgbClr val="0033CC"/>
              </a:solidFill>
              <a:latin typeface="+mn-ea"/>
            </a:endParaRPr>
          </a:p>
          <a:p>
            <a:pPr marL="285750" indent="-285750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예시</a:t>
            </a:r>
            <a:r>
              <a:rPr lang="en-US" altLang="ko-KR" sz="1600" dirty="0">
                <a:latin typeface="+mn-ea"/>
              </a:rPr>
              <a:t>) </a:t>
            </a:r>
            <a:r>
              <a:rPr lang="ko-KR" altLang="en-US" sz="1600" dirty="0">
                <a:latin typeface="+mn-ea"/>
              </a:rPr>
              <a:t>① 육아휴직 </a:t>
            </a:r>
            <a:r>
              <a:rPr lang="en-US" altLang="ko-KR" sz="1600" dirty="0">
                <a:latin typeface="+mn-ea"/>
              </a:rPr>
              <a:t>1</a:t>
            </a:r>
            <a:r>
              <a:rPr lang="ko-KR" altLang="en-US" sz="1600" dirty="0">
                <a:latin typeface="+mn-ea"/>
              </a:rPr>
              <a:t>년 </a:t>
            </a:r>
            <a:r>
              <a:rPr lang="en-US" altLang="ko-KR" sz="1600" dirty="0">
                <a:latin typeface="+mn-ea"/>
              </a:rPr>
              <a:t>+ </a:t>
            </a:r>
            <a:r>
              <a:rPr lang="ko-KR" altLang="en-US" sz="1600" dirty="0">
                <a:latin typeface="+mn-ea"/>
              </a:rPr>
              <a:t>근로시간 단축 </a:t>
            </a:r>
            <a:r>
              <a:rPr lang="en-US" altLang="ko-KR" sz="1600" dirty="0">
                <a:latin typeface="+mn-ea"/>
              </a:rPr>
              <a:t>1</a:t>
            </a:r>
            <a:r>
              <a:rPr lang="ko-KR" altLang="en-US" sz="1600" dirty="0">
                <a:latin typeface="+mn-ea"/>
              </a:rPr>
              <a:t>년</a:t>
            </a:r>
            <a:r>
              <a:rPr lang="en-US" altLang="ko-KR" sz="1600" dirty="0">
                <a:latin typeface="+mn-ea"/>
              </a:rPr>
              <a:t>,</a:t>
            </a:r>
            <a:r>
              <a:rPr lang="ko-KR" altLang="en-US" sz="1600" dirty="0">
                <a:latin typeface="+mn-ea"/>
              </a:rPr>
              <a:t> ② 육아휴직 </a:t>
            </a:r>
            <a:r>
              <a:rPr lang="en-US" altLang="ko-KR" sz="1600" dirty="0">
                <a:latin typeface="+mn-ea"/>
              </a:rPr>
              <a:t>6</a:t>
            </a:r>
            <a:r>
              <a:rPr lang="ko-KR" altLang="en-US" sz="1600" dirty="0">
                <a:latin typeface="+mn-ea"/>
              </a:rPr>
              <a:t>개월 </a:t>
            </a:r>
            <a:r>
              <a:rPr lang="en-US" altLang="ko-KR" sz="1600" dirty="0">
                <a:latin typeface="+mn-ea"/>
              </a:rPr>
              <a:t>+ </a:t>
            </a:r>
            <a:r>
              <a:rPr lang="ko-KR" altLang="en-US" sz="1600" dirty="0">
                <a:latin typeface="+mn-ea"/>
              </a:rPr>
              <a:t>근로시간 단축 </a:t>
            </a:r>
            <a:r>
              <a:rPr lang="en-US" altLang="ko-KR" sz="1600" dirty="0">
                <a:latin typeface="+mn-ea"/>
              </a:rPr>
              <a:t>1</a:t>
            </a:r>
            <a:r>
              <a:rPr lang="ko-KR" altLang="en-US" sz="1600" dirty="0">
                <a:latin typeface="+mn-ea"/>
              </a:rPr>
              <a:t>년 </a:t>
            </a:r>
            <a:r>
              <a:rPr lang="en-US" altLang="ko-KR" sz="1600" dirty="0">
                <a:latin typeface="+mn-ea"/>
              </a:rPr>
              <a:t>6</a:t>
            </a:r>
            <a:r>
              <a:rPr lang="ko-KR" altLang="en-US" sz="1600" dirty="0">
                <a:latin typeface="+mn-ea"/>
              </a:rPr>
              <a:t>개월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③ 육아휴직 미사용 </a:t>
            </a:r>
            <a:r>
              <a:rPr lang="en-US" altLang="ko-KR" sz="1600" dirty="0">
                <a:latin typeface="+mn-ea"/>
              </a:rPr>
              <a:t>+ </a:t>
            </a:r>
            <a:r>
              <a:rPr lang="ko-KR" altLang="en-US" sz="1600" dirty="0">
                <a:latin typeface="+mn-ea"/>
              </a:rPr>
              <a:t>근로시간 단축 </a:t>
            </a:r>
            <a:r>
              <a:rPr lang="en-US" altLang="ko-KR" sz="1600" dirty="0">
                <a:latin typeface="+mn-ea"/>
              </a:rPr>
              <a:t>2</a:t>
            </a:r>
            <a:r>
              <a:rPr lang="ko-KR" altLang="en-US" sz="1600" dirty="0">
                <a:latin typeface="+mn-ea"/>
              </a:rPr>
              <a:t>년 </a:t>
            </a:r>
            <a:endParaRPr lang="en-US" altLang="ko-KR" sz="1600" dirty="0">
              <a:latin typeface="+mn-ea"/>
            </a:endParaRPr>
          </a:p>
          <a:p>
            <a:pPr marL="285750" indent="-285750" fontAlgn="base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1600" dirty="0">
              <a:latin typeface="+mn-ea"/>
            </a:endParaRPr>
          </a:p>
          <a:p>
            <a:pPr marL="285750" indent="-285750" fontAlgn="base">
              <a:lnSpc>
                <a:spcPct val="150000"/>
              </a:lnSpc>
              <a:buFont typeface="Arial" pitchFamily="34" charset="0"/>
              <a:buChar char="•"/>
            </a:pPr>
            <a:endParaRPr lang="ko-KR" altLang="en-US" sz="1600" dirty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err="1">
                <a:solidFill>
                  <a:srgbClr val="0033CC"/>
                </a:solidFill>
                <a:latin typeface="+mn-ea"/>
              </a:rPr>
              <a:t>ㅇ</a:t>
            </a:r>
            <a:r>
              <a:rPr lang="ko-KR" altLang="en-US" sz="1600" dirty="0">
                <a:solidFill>
                  <a:srgbClr val="0033CC"/>
                </a:solidFill>
                <a:latin typeface="+mn-ea"/>
              </a:rPr>
              <a:t> </a:t>
            </a:r>
            <a:r>
              <a:rPr lang="en-US" altLang="ko-KR" sz="1600" b="1" u="sng" dirty="0">
                <a:solidFill>
                  <a:srgbClr val="0033CC"/>
                </a:solidFill>
                <a:latin typeface="+mn-ea"/>
              </a:rPr>
              <a:t>1</a:t>
            </a:r>
            <a:r>
              <a:rPr lang="ko-KR" altLang="en-US" sz="1600" b="1" u="sng" dirty="0">
                <a:solidFill>
                  <a:srgbClr val="0033CC"/>
                </a:solidFill>
                <a:latin typeface="+mn-ea"/>
              </a:rPr>
              <a:t>일 </a:t>
            </a:r>
            <a:r>
              <a:rPr lang="en-US" altLang="ko-KR" sz="1600" b="1" u="sng" dirty="0">
                <a:solidFill>
                  <a:srgbClr val="0033CC"/>
                </a:solidFill>
                <a:latin typeface="+mn-ea"/>
              </a:rPr>
              <a:t>1~5</a:t>
            </a:r>
            <a:r>
              <a:rPr lang="ko-KR" altLang="en-US" sz="1600" b="1" u="sng" dirty="0">
                <a:solidFill>
                  <a:srgbClr val="0033CC"/>
                </a:solidFill>
                <a:latin typeface="+mn-ea"/>
              </a:rPr>
              <a:t>시간</a:t>
            </a:r>
            <a:r>
              <a:rPr lang="en-US" altLang="ko-KR" sz="1600" b="1" u="sng" dirty="0">
                <a:solidFill>
                  <a:srgbClr val="0033CC"/>
                </a:solidFill>
                <a:latin typeface="+mn-ea"/>
              </a:rPr>
              <a:t>(</a:t>
            </a:r>
            <a:r>
              <a:rPr lang="ko-KR" altLang="en-US" sz="1600" b="1" u="sng" dirty="0">
                <a:solidFill>
                  <a:srgbClr val="0033CC"/>
                </a:solidFill>
                <a:latin typeface="+mn-ea"/>
              </a:rPr>
              <a:t>단축 후 근로시간</a:t>
            </a:r>
            <a:r>
              <a:rPr lang="en-US" altLang="ko-KR" sz="1600" b="1" u="sng" dirty="0">
                <a:solidFill>
                  <a:srgbClr val="0033CC"/>
                </a:solidFill>
                <a:latin typeface="+mn-ea"/>
              </a:rPr>
              <a:t>: </a:t>
            </a:r>
            <a:r>
              <a:rPr lang="ko-KR" altLang="en-US" sz="1600" b="1" u="sng" dirty="0">
                <a:solidFill>
                  <a:srgbClr val="0033CC"/>
                </a:solidFill>
                <a:latin typeface="+mn-ea"/>
              </a:rPr>
              <a:t>주 </a:t>
            </a:r>
            <a:r>
              <a:rPr lang="en-US" altLang="ko-KR" sz="1600" b="1" u="sng" dirty="0">
                <a:solidFill>
                  <a:srgbClr val="0033CC"/>
                </a:solidFill>
                <a:latin typeface="+mn-ea"/>
              </a:rPr>
              <a:t>15~35</a:t>
            </a:r>
            <a:r>
              <a:rPr lang="ko-KR" altLang="en-US" sz="1600" b="1" u="sng" dirty="0">
                <a:solidFill>
                  <a:srgbClr val="0033CC"/>
                </a:solidFill>
                <a:latin typeface="+mn-ea"/>
              </a:rPr>
              <a:t>시간</a:t>
            </a:r>
            <a:r>
              <a:rPr lang="en-US" altLang="ko-KR" sz="1600" b="1" u="sng" dirty="0">
                <a:solidFill>
                  <a:srgbClr val="0033CC"/>
                </a:solidFill>
                <a:latin typeface="+mn-ea"/>
              </a:rPr>
              <a:t>)</a:t>
            </a:r>
            <a:r>
              <a:rPr lang="ko-KR" altLang="en-US" sz="1600" dirty="0">
                <a:solidFill>
                  <a:srgbClr val="0033CC"/>
                </a:solidFill>
                <a:latin typeface="+mn-ea"/>
              </a:rPr>
              <a:t>으로 </a:t>
            </a:r>
            <a:r>
              <a:rPr lang="ko-KR" altLang="en-US" sz="1600" b="1" dirty="0">
                <a:solidFill>
                  <a:srgbClr val="0033CC"/>
                </a:solidFill>
                <a:latin typeface="+mn-ea"/>
              </a:rPr>
              <a:t>육아기에 하루 </a:t>
            </a:r>
            <a:r>
              <a:rPr lang="en-US" altLang="ko-KR" sz="1600" b="1" dirty="0">
                <a:solidFill>
                  <a:srgbClr val="0033CC"/>
                </a:solidFill>
                <a:latin typeface="+mn-ea"/>
              </a:rPr>
              <a:t>1</a:t>
            </a:r>
            <a:r>
              <a:rPr lang="ko-KR" altLang="en-US" sz="1600" b="1" dirty="0">
                <a:solidFill>
                  <a:srgbClr val="0033CC"/>
                </a:solidFill>
                <a:latin typeface="+mn-ea"/>
              </a:rPr>
              <a:t>시간씩 근로시간을 단축하는 것도 가능 </a:t>
            </a:r>
            <a:endParaRPr lang="en-US" altLang="ko-KR" sz="1600" b="1" dirty="0">
              <a:solidFill>
                <a:srgbClr val="0033CC"/>
              </a:solidFill>
              <a:latin typeface="+mn-ea"/>
            </a:endParaRPr>
          </a:p>
          <a:p>
            <a:pPr fontAlgn="base">
              <a:lnSpc>
                <a:spcPct val="150000"/>
              </a:lnSpc>
            </a:pPr>
            <a:endParaRPr lang="ko-KR" altLang="en-US" sz="1600" dirty="0">
              <a:solidFill>
                <a:srgbClr val="0033CC"/>
              </a:solidFill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* </a:t>
            </a:r>
            <a:r>
              <a:rPr lang="en-US" altLang="ko-KR" sz="1600" dirty="0">
                <a:latin typeface="+mn-ea"/>
              </a:rPr>
              <a:t>1</a:t>
            </a:r>
            <a:r>
              <a:rPr lang="ko-KR" altLang="en-US" sz="1600" dirty="0">
                <a:latin typeface="+mn-ea"/>
              </a:rPr>
              <a:t>일 </a:t>
            </a:r>
            <a:r>
              <a:rPr lang="en-US" altLang="ko-KR" sz="1600" dirty="0">
                <a:latin typeface="+mn-ea"/>
              </a:rPr>
              <a:t>1</a:t>
            </a:r>
            <a:r>
              <a:rPr lang="ko-KR" altLang="en-US" sz="1600" dirty="0">
                <a:latin typeface="+mn-ea"/>
              </a:rPr>
              <a:t>시간 </a:t>
            </a:r>
            <a:r>
              <a:rPr lang="ko-KR" altLang="en-US" sz="1600" dirty="0" err="1">
                <a:latin typeface="+mn-ea"/>
              </a:rPr>
              <a:t>단축분에</a:t>
            </a:r>
            <a:r>
              <a:rPr lang="ko-KR" altLang="en-US" sz="1600" dirty="0">
                <a:latin typeface="+mn-ea"/>
              </a:rPr>
              <a:t> 대한 정부의 임금감소분 지원 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통상임금 기준</a:t>
            </a:r>
            <a:r>
              <a:rPr lang="en-US" altLang="ko-KR" sz="1600" dirty="0">
                <a:latin typeface="+mn-ea"/>
              </a:rPr>
              <a:t>) </a:t>
            </a:r>
            <a:endParaRPr lang="ko-KR" altLang="en-US" sz="1600" dirty="0">
              <a:latin typeface="+mn-ea"/>
            </a:endParaRPr>
          </a:p>
          <a:p>
            <a:pPr fontAlgn="base">
              <a:lnSpc>
                <a:spcPct val="150000"/>
              </a:lnSpc>
            </a:pPr>
            <a:endParaRPr lang="ko-KR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063214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96607" y="341524"/>
            <a:ext cx="82406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endParaRPr lang="ko-KR" altLang="en-US" sz="20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E2DFF81-A14F-4F19-9A4A-9F42D4E5D62A}"/>
              </a:ext>
            </a:extLst>
          </p:cNvPr>
          <p:cNvSpPr txBox="1"/>
          <p:nvPr/>
        </p:nvSpPr>
        <p:spPr>
          <a:xfrm>
            <a:off x="506774" y="454243"/>
            <a:ext cx="8240617" cy="5952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b="1" kern="0" spc="0" dirty="0">
                <a:solidFill>
                  <a:srgbClr val="000000"/>
                </a:solidFill>
                <a:effectLst/>
                <a:latin typeface="+mn-ea"/>
              </a:rPr>
              <a:t>제 </a:t>
            </a:r>
            <a:r>
              <a:rPr lang="en-US" altLang="ko-KR" sz="1600" b="1" kern="0" spc="0" dirty="0">
                <a:solidFill>
                  <a:srgbClr val="000000"/>
                </a:solidFill>
                <a:effectLst/>
                <a:latin typeface="+mn-ea"/>
              </a:rPr>
              <a:t>0 </a:t>
            </a:r>
            <a:r>
              <a:rPr lang="ko-KR" altLang="en-US" sz="1600" b="1" kern="0" spc="0" dirty="0">
                <a:solidFill>
                  <a:srgbClr val="000000"/>
                </a:solidFill>
                <a:effectLst/>
                <a:latin typeface="+mn-ea"/>
              </a:rPr>
              <a:t>조 </a:t>
            </a:r>
            <a:r>
              <a:rPr lang="en-US" altLang="ko-KR" sz="1600" b="1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600" b="1" kern="0" spc="0" dirty="0">
                <a:solidFill>
                  <a:srgbClr val="000000"/>
                </a:solidFill>
                <a:effectLst/>
                <a:latin typeface="+mn-ea"/>
              </a:rPr>
              <a:t>임금</a:t>
            </a:r>
            <a:r>
              <a:rPr lang="en-US" altLang="ko-KR" sz="1600" b="1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① 월 급여는 원으로 하며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임금구성은 다음과 같다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200" kern="0" dirty="0">
              <a:solidFill>
                <a:srgbClr val="000000"/>
              </a:solidFill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200" kern="0" dirty="0">
              <a:solidFill>
                <a:srgbClr val="000000"/>
              </a:solidFill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200" kern="0" dirty="0">
              <a:solidFill>
                <a:srgbClr val="000000"/>
              </a:solidFill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201930" marR="0" indent="-20193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201930" marR="0" indent="-20193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200" kern="0" dirty="0">
              <a:solidFill>
                <a:srgbClr val="000000"/>
              </a:solidFill>
              <a:latin typeface="+mn-ea"/>
            </a:endParaRPr>
          </a:p>
          <a:p>
            <a:pPr marL="201930" marR="0" indent="-20193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② 월 급여는 매월</a:t>
            </a:r>
            <a:r>
              <a:rPr lang="ko-KR" altLang="en-US" sz="1600" u="sng" kern="0" spc="0" dirty="0">
                <a:solidFill>
                  <a:srgbClr val="000000"/>
                </a:solidFill>
                <a:effectLst/>
                <a:latin typeface="+mn-ea"/>
              </a:rPr>
              <a:t>  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일부터</a:t>
            </a:r>
            <a:r>
              <a:rPr lang="ko-KR" altLang="en-US" sz="1600" u="sng" kern="0" spc="0" dirty="0">
                <a:solidFill>
                  <a:srgbClr val="000000"/>
                </a:solidFill>
                <a:effectLst/>
                <a:latin typeface="+mn-ea"/>
              </a:rPr>
              <a:t>  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일까지 기산하여 당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+mn-ea"/>
              </a:rPr>
              <a:t>익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월  </a:t>
            </a:r>
            <a:r>
              <a:rPr lang="ko-KR" altLang="en-US" sz="1600" u="sng" kern="0" spc="0" dirty="0">
                <a:solidFill>
                  <a:srgbClr val="000000"/>
                </a:solidFill>
                <a:effectLst/>
                <a:latin typeface="+mn-ea"/>
              </a:rPr>
              <a:t> 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일에 을의 통장으로 송금한다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</a:p>
          <a:p>
            <a:pPr marL="201930" marR="0" indent="-20193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dirty="0">
                <a:solidFill>
                  <a:srgbClr val="000000"/>
                </a:solidFill>
                <a:latin typeface="+mn-ea"/>
              </a:rPr>
              <a:t>  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을의 송금 은행계좌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:                                                                )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③ 결근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휴직 등으로 근로를 제공하지 못한 경우 해당기간 중의 급여를 지급하지 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+mn-ea"/>
              </a:rPr>
              <a:t>않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    는다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④ 상기 소득에 대한 제세공과금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갑근세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,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주민세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고용보험료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국민연금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의료보험료 등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중 근로자 부담분은 을이 부담한다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kern="0" dirty="0">
              <a:solidFill>
                <a:srgbClr val="000000"/>
              </a:solidFill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xmlns="" id="{2A7D451D-D369-4504-986B-AD1AAB599A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464812"/>
              </p:ext>
            </p:extLst>
          </p:nvPr>
        </p:nvGraphicFramePr>
        <p:xfrm>
          <a:off x="506775" y="1399476"/>
          <a:ext cx="7772400" cy="1497120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xmlns="" val="3144871087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4043371889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2859750185"/>
                    </a:ext>
                  </a:extLst>
                </a:gridCol>
              </a:tblGrid>
              <a:tr h="28488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59508" marR="59508" marT="16452" marB="1645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금액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단위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508" marR="59508" marT="16452" marB="1645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비고</a:t>
                      </a:r>
                    </a:p>
                  </a:txBody>
                  <a:tcPr marL="59508" marR="59508" marT="16452" marB="1645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73245212"/>
                  </a:ext>
                </a:extLst>
              </a:tr>
              <a:tr h="32533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기본급</a:t>
                      </a:r>
                    </a:p>
                  </a:txBody>
                  <a:tcPr marL="59508" marR="59508" marT="16452" marB="1645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508" marR="59508" marT="16452" marB="1645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209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주휴수당 포함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508" marR="59508" marT="16452" marB="1645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4365263"/>
                  </a:ext>
                </a:extLst>
              </a:tr>
              <a:tr h="32533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직책수당</a:t>
                      </a:r>
                    </a:p>
                  </a:txBody>
                  <a:tcPr marL="59508" marR="59508" marT="16452" marB="1645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508" marR="59508" marT="16452" marB="1645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508" marR="59508" marT="16452" marB="1645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9513762"/>
                  </a:ext>
                </a:extLst>
              </a:tr>
              <a:tr h="32533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연장근로수당</a:t>
                      </a:r>
                    </a:p>
                  </a:txBody>
                  <a:tcPr marL="59508" marR="59508" marT="16452" marB="1645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508" marR="59508" marT="16452" marB="1645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통상시급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x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연장근로시간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x 1.5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508" marR="59508" marT="16452" marB="1645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168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4249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96607" y="341524"/>
            <a:ext cx="82406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endParaRPr lang="ko-KR" altLang="en-US" sz="20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E2DFF81-A14F-4F19-9A4A-9F42D4E5D62A}"/>
              </a:ext>
            </a:extLst>
          </p:cNvPr>
          <p:cNvSpPr txBox="1"/>
          <p:nvPr/>
        </p:nvSpPr>
        <p:spPr>
          <a:xfrm>
            <a:off x="506775" y="454243"/>
            <a:ext cx="7863502" cy="5706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1600" kern="0" spc="0" dirty="0">
                <a:solidFill>
                  <a:srgbClr val="FF0000"/>
                </a:solidFill>
                <a:effectLst/>
                <a:latin typeface="+mn-ea"/>
              </a:rPr>
              <a:t>☞</a:t>
            </a:r>
            <a:r>
              <a:rPr lang="ko-KR" altLang="en-US" sz="1600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1600" b="1" kern="0" dirty="0">
                <a:solidFill>
                  <a:srgbClr val="FF0000"/>
                </a:solidFill>
                <a:latin typeface="+mn-ea"/>
              </a:rPr>
              <a:t>참고</a:t>
            </a:r>
            <a:endParaRPr lang="ko-KR" altLang="en-US" sz="1600" b="1" kern="0" spc="0" dirty="0">
              <a:solidFill>
                <a:srgbClr val="FF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b="1" kern="0" spc="0" dirty="0">
                <a:solidFill>
                  <a:srgbClr val="FF0000"/>
                </a:solidFill>
                <a:effectLst/>
                <a:latin typeface="+mn-ea"/>
              </a:rPr>
              <a:t>Q </a:t>
            </a:r>
            <a:r>
              <a:rPr lang="ko-KR" altLang="en-US" sz="1600" b="1" kern="0" spc="0" dirty="0">
                <a:solidFill>
                  <a:srgbClr val="FF0000"/>
                </a:solidFill>
                <a:effectLst/>
                <a:latin typeface="+mn-ea"/>
              </a:rPr>
              <a:t>정규직인 경우도 매년 임금의 </a:t>
            </a:r>
            <a:r>
              <a:rPr lang="ko-KR" altLang="en-US" sz="1600" b="1" kern="0" spc="0" dirty="0" err="1">
                <a:solidFill>
                  <a:srgbClr val="FF0000"/>
                </a:solidFill>
                <a:effectLst/>
                <a:latin typeface="+mn-ea"/>
              </a:rPr>
              <a:t>변동시</a:t>
            </a:r>
            <a:r>
              <a:rPr lang="ko-KR" altLang="en-US" sz="1600" b="1" kern="0" spc="0" dirty="0">
                <a:solidFill>
                  <a:srgbClr val="FF0000"/>
                </a:solidFill>
                <a:effectLst/>
                <a:latin typeface="+mn-ea"/>
              </a:rPr>
              <a:t> 매년 근로계약서를 작성해야 하는지</a:t>
            </a:r>
            <a:r>
              <a:rPr lang="en-US" altLang="ko-KR" sz="1600" b="1" kern="0" spc="0" dirty="0">
                <a:solidFill>
                  <a:srgbClr val="FF0000"/>
                </a:solidFill>
                <a:effectLst/>
                <a:latin typeface="+mn-ea"/>
              </a:rPr>
              <a:t>?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6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근로계약서는 입사할 때 처음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회 작성하면 충분합니다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최초 근로계약작성시 업무내용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업무장소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근로시간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휴일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+mn-ea"/>
              </a:rPr>
              <a:t>휴가등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 다른 근로조건이 모두 동일하고 단지 임금만 인상되거나 인하된 경우에는 해당 임금부분에 대해서만 약정서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연봉약정서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월급약정서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주급약정서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+mn-ea"/>
              </a:rPr>
              <a:t>시급약정서등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 명칭 불문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를 별도로 작성하는 것은 무방합니다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다만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임금만이 아니라 근로시간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업무내용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근무형태 등 다른 근로조건에 큰 변동이 있을 경우에는 근로계약서를 새로이 작성하고 교부해야 합니다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6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※ </a:t>
            </a:r>
            <a:r>
              <a:rPr lang="ko-KR" altLang="en-US" sz="16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보상휴가제</a:t>
            </a:r>
            <a:r>
              <a:rPr lang="en-US" altLang="ko-KR" sz="16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(</a:t>
            </a:r>
            <a:r>
              <a:rPr lang="ko-KR" altLang="en-US" sz="16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근로기준법 제</a:t>
            </a:r>
            <a:r>
              <a:rPr lang="en-US" altLang="ko-KR" sz="16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57</a:t>
            </a:r>
            <a:r>
              <a:rPr lang="ko-KR" altLang="en-US" sz="16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조</a:t>
            </a:r>
            <a:r>
              <a:rPr lang="en-US" altLang="ko-KR" sz="16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) </a:t>
            </a:r>
            <a:r>
              <a:rPr lang="en-US" altLang="ko-KR" sz="1600" b="1" kern="0" spc="0" dirty="0">
                <a:solidFill>
                  <a:srgbClr val="0000FF"/>
                </a:solidFill>
                <a:effectLst/>
                <a:latin typeface="+mn-ea"/>
              </a:rPr>
              <a:t>: </a:t>
            </a:r>
            <a:r>
              <a:rPr lang="ko-KR" altLang="en-US" sz="1600" b="1" kern="0" spc="0" dirty="0">
                <a:solidFill>
                  <a:srgbClr val="0000FF"/>
                </a:solidFill>
                <a:effectLst/>
                <a:latin typeface="+mn-ea"/>
              </a:rPr>
              <a:t>연장근로</a:t>
            </a:r>
            <a:r>
              <a:rPr lang="en-US" altLang="ko-KR" sz="1600" b="1" kern="0" spc="0" dirty="0">
                <a:solidFill>
                  <a:srgbClr val="0000FF"/>
                </a:solidFill>
                <a:effectLst/>
                <a:latin typeface="+mn-ea"/>
              </a:rPr>
              <a:t>, </a:t>
            </a:r>
            <a:r>
              <a:rPr lang="ko-KR" altLang="en-US" sz="1600" b="1" kern="0" spc="0" dirty="0">
                <a:solidFill>
                  <a:srgbClr val="0000FF"/>
                </a:solidFill>
                <a:effectLst/>
                <a:latin typeface="+mn-ea"/>
              </a:rPr>
              <a:t>야간근로</a:t>
            </a:r>
            <a:r>
              <a:rPr lang="en-US" altLang="ko-KR" sz="1600" b="1" kern="0" spc="0" dirty="0">
                <a:solidFill>
                  <a:srgbClr val="0000FF"/>
                </a:solidFill>
                <a:effectLst/>
                <a:latin typeface="+mn-ea"/>
              </a:rPr>
              <a:t>, </a:t>
            </a:r>
            <a:r>
              <a:rPr lang="ko-KR" altLang="en-US" sz="1600" b="1" kern="0" spc="0" dirty="0">
                <a:solidFill>
                  <a:srgbClr val="0000FF"/>
                </a:solidFill>
                <a:effectLst/>
                <a:latin typeface="+mn-ea"/>
              </a:rPr>
              <a:t>휴일근로 가산수당을 지급하는 것 대신에 유급휴가를 부여하는 것</a:t>
            </a:r>
            <a:r>
              <a:rPr lang="en-US" altLang="ko-KR" sz="1600" b="1" kern="0" spc="0" dirty="0">
                <a:solidFill>
                  <a:srgbClr val="0000FF"/>
                </a:solidFill>
                <a:effectLst/>
                <a:latin typeface="+mn-ea"/>
              </a:rPr>
              <a:t>. </a:t>
            </a:r>
            <a:r>
              <a:rPr lang="ko-KR" altLang="en-US" sz="1600" b="1" kern="0" spc="0" dirty="0">
                <a:solidFill>
                  <a:srgbClr val="0000FF"/>
                </a:solidFill>
                <a:effectLst/>
                <a:latin typeface="+mn-ea"/>
              </a:rPr>
              <a:t>근로자대표와 서면합의가 있어야 함</a:t>
            </a:r>
            <a:r>
              <a:rPr lang="en-US" altLang="ko-KR" sz="1600" b="1" kern="0" spc="0" dirty="0">
                <a:solidFill>
                  <a:srgbClr val="0000FF"/>
                </a:solidFill>
                <a:effectLst/>
                <a:latin typeface="+mn-ea"/>
              </a:rPr>
              <a:t>. 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kern="0" dirty="0">
              <a:solidFill>
                <a:srgbClr val="000000"/>
              </a:solidFill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39624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96607" y="341524"/>
            <a:ext cx="82406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endParaRPr lang="ko-KR" altLang="en-US" sz="20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E2DFF81-A14F-4F19-9A4A-9F42D4E5D62A}"/>
              </a:ext>
            </a:extLst>
          </p:cNvPr>
          <p:cNvSpPr txBox="1"/>
          <p:nvPr/>
        </p:nvSpPr>
        <p:spPr>
          <a:xfrm>
            <a:off x="506775" y="454243"/>
            <a:ext cx="7863502" cy="6007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한컴바탕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b="1" kern="0" spc="0" dirty="0">
                <a:solidFill>
                  <a:srgbClr val="000000"/>
                </a:solidFill>
                <a:effectLst/>
                <a:latin typeface="+mn-ea"/>
              </a:rPr>
              <a:t>제 </a:t>
            </a:r>
            <a:r>
              <a:rPr lang="en-US" altLang="ko-KR" sz="1600" b="1" kern="0" spc="0" dirty="0">
                <a:solidFill>
                  <a:srgbClr val="000000"/>
                </a:solidFill>
                <a:effectLst/>
                <a:latin typeface="+mn-ea"/>
              </a:rPr>
              <a:t>0 </a:t>
            </a:r>
            <a:r>
              <a:rPr lang="ko-KR" altLang="en-US" sz="1600" b="1" kern="0" spc="0" dirty="0">
                <a:solidFill>
                  <a:srgbClr val="000000"/>
                </a:solidFill>
                <a:effectLst/>
                <a:latin typeface="+mn-ea"/>
              </a:rPr>
              <a:t>조 </a:t>
            </a:r>
            <a:r>
              <a:rPr lang="en-US" altLang="ko-KR" sz="1600" b="1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600" b="1" kern="0" spc="0" dirty="0">
                <a:solidFill>
                  <a:srgbClr val="000000"/>
                </a:solidFill>
                <a:effectLst/>
                <a:latin typeface="+mn-ea"/>
              </a:rPr>
              <a:t>휴일</a:t>
            </a:r>
            <a:r>
              <a:rPr lang="en-US" altLang="ko-KR" sz="1600" b="1" kern="0" spc="0" dirty="0">
                <a:solidFill>
                  <a:srgbClr val="000000"/>
                </a:solidFill>
                <a:effectLst/>
                <a:latin typeface="+mn-ea"/>
              </a:rPr>
              <a:t>)  1</a:t>
            </a:r>
            <a:r>
              <a:rPr lang="ko-KR" altLang="en-US" sz="1600" b="1" kern="0" spc="0" dirty="0">
                <a:solidFill>
                  <a:srgbClr val="000000"/>
                </a:solidFill>
                <a:effectLst/>
                <a:latin typeface="+mn-ea"/>
              </a:rPr>
              <a:t>안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① 주휴일은 로 하며 유급휴일로 한다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단 주휴일은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주간 개근한 근로자에 한해 부여하되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업무상 필요한 경우 서로 합의하여 다른 근무일로 대체할 수 있다</a:t>
            </a:r>
          </a:p>
          <a:p>
            <a:pPr marL="201930" marR="0" indent="-20193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② 근로자의 날은 유급휴일로 한다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③ </a:t>
            </a:r>
            <a:r>
              <a:rPr lang="ko-KR" altLang="en-US" sz="1600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관공서의 공휴일에 관한 규정 제</a:t>
            </a:r>
            <a:r>
              <a:rPr lang="en-US" altLang="ko-KR" sz="1600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2</a:t>
            </a:r>
            <a:r>
              <a:rPr lang="ko-KR" altLang="en-US" sz="1600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조 각호</a:t>
            </a:r>
            <a:r>
              <a:rPr lang="en-US" altLang="ko-KR" sz="1600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(</a:t>
            </a:r>
            <a:r>
              <a:rPr lang="ko-KR" altLang="en-US" sz="1600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제</a:t>
            </a:r>
            <a:r>
              <a:rPr lang="en-US" altLang="ko-KR" sz="1600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1</a:t>
            </a:r>
            <a:r>
              <a:rPr lang="ko-KR" altLang="en-US" sz="1600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호는 제외</a:t>
            </a:r>
            <a:r>
              <a:rPr lang="en-US" altLang="ko-KR" sz="1600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)</a:t>
            </a:r>
            <a:r>
              <a:rPr lang="ko-KR" altLang="en-US" sz="1600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에 따른 공휴일 및 같은 영 제</a:t>
            </a:r>
            <a:r>
              <a:rPr lang="en-US" altLang="ko-KR" sz="1600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3</a:t>
            </a:r>
            <a:r>
              <a:rPr lang="ko-KR" altLang="en-US" sz="1600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조에 따른 대체공휴일을 유급으로 한다</a:t>
            </a:r>
            <a:r>
              <a:rPr lang="en-US" altLang="ko-KR" sz="1600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. </a:t>
            </a:r>
            <a:r>
              <a:rPr lang="ko-KR" altLang="en-US" sz="1600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다만 근로자대표와 서면합의한 경우 특정한 근로일로 대체할 수 있다</a:t>
            </a:r>
            <a:r>
              <a:rPr lang="en-US" altLang="ko-KR" sz="1600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. 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600" u="sng" kern="0" dirty="0">
              <a:solidFill>
                <a:srgbClr val="0000FF"/>
              </a:solidFill>
              <a:uFill>
                <a:solidFill>
                  <a:srgbClr val="000000"/>
                </a:solidFill>
              </a:uFill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600" u="sng" kern="0" dirty="0">
              <a:solidFill>
                <a:srgbClr val="0000FF"/>
              </a:solidFill>
              <a:uFill>
                <a:solidFill>
                  <a:srgbClr val="000000"/>
                </a:solidFill>
              </a:uFill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b="1" kern="0" spc="0" dirty="0">
                <a:solidFill>
                  <a:srgbClr val="000000"/>
                </a:solidFill>
                <a:effectLst/>
                <a:latin typeface="+mn-ea"/>
              </a:rPr>
              <a:t>제 </a:t>
            </a:r>
            <a:r>
              <a:rPr lang="en-US" altLang="ko-KR" sz="1600" b="1" kern="0" spc="0" dirty="0">
                <a:solidFill>
                  <a:srgbClr val="000000"/>
                </a:solidFill>
                <a:effectLst/>
                <a:latin typeface="+mn-ea"/>
              </a:rPr>
              <a:t>0 </a:t>
            </a:r>
            <a:r>
              <a:rPr lang="ko-KR" altLang="en-US" sz="1600" b="1" kern="0" spc="0" dirty="0">
                <a:solidFill>
                  <a:srgbClr val="000000"/>
                </a:solidFill>
                <a:effectLst/>
                <a:latin typeface="+mn-ea"/>
              </a:rPr>
              <a:t>조 </a:t>
            </a:r>
            <a:r>
              <a:rPr lang="en-US" altLang="ko-KR" sz="1600" b="1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600" b="1" kern="0" spc="0" dirty="0">
                <a:solidFill>
                  <a:srgbClr val="000000"/>
                </a:solidFill>
                <a:effectLst/>
                <a:latin typeface="+mn-ea"/>
              </a:rPr>
              <a:t>휴일</a:t>
            </a:r>
            <a:r>
              <a:rPr lang="en-US" altLang="ko-KR" sz="1600" b="1" kern="0" spc="0" dirty="0">
                <a:solidFill>
                  <a:srgbClr val="000000"/>
                </a:solidFill>
                <a:effectLst/>
                <a:latin typeface="+mn-ea"/>
              </a:rPr>
              <a:t>)    2</a:t>
            </a:r>
            <a:r>
              <a:rPr lang="ko-KR" altLang="en-US" sz="1600" b="1" kern="0" spc="0" dirty="0">
                <a:solidFill>
                  <a:srgbClr val="000000"/>
                </a:solidFill>
                <a:effectLst/>
                <a:latin typeface="+mn-ea"/>
              </a:rPr>
              <a:t>안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① 주휴일은 로 하며 유급휴일로 한다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단 주휴일은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주간 개근한 근로자에 한해 부여하되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업무상 필요한 경우 서로 합의하여 다른 근무일로 대체할 수 있다</a:t>
            </a:r>
          </a:p>
          <a:p>
            <a:pPr marL="201930" marR="0" indent="-20193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② </a:t>
            </a:r>
            <a:r>
              <a:rPr lang="ko-KR" altLang="en-US" sz="1600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기타 휴일에 관한 사항은 근로기준법 및 관련법령에 따른다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491677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96607" y="341524"/>
            <a:ext cx="82406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endParaRPr lang="ko-KR" altLang="en-US" sz="20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E2DFF81-A14F-4F19-9A4A-9F42D4E5D62A}"/>
              </a:ext>
            </a:extLst>
          </p:cNvPr>
          <p:cNvSpPr txBox="1"/>
          <p:nvPr/>
        </p:nvSpPr>
        <p:spPr>
          <a:xfrm>
            <a:off x="506775" y="454243"/>
            <a:ext cx="7863502" cy="5459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FF0000"/>
                </a:solidFill>
                <a:effectLst/>
                <a:latin typeface="+mn-ea"/>
              </a:rPr>
              <a:t>취업규칙 작성 </a:t>
            </a:r>
            <a:r>
              <a:rPr lang="en-US" altLang="ko-KR" sz="1800" b="1" kern="0" spc="0" dirty="0">
                <a:solidFill>
                  <a:srgbClr val="FF0000"/>
                </a:solidFill>
                <a:effectLst/>
                <a:latin typeface="+mn-ea"/>
              </a:rPr>
              <a:t>(</a:t>
            </a:r>
            <a:r>
              <a:rPr lang="ko-KR" altLang="en-US" sz="1800" b="1" kern="0" spc="0" dirty="0">
                <a:solidFill>
                  <a:srgbClr val="FF0000"/>
                </a:solidFill>
                <a:effectLst/>
                <a:latin typeface="+mn-ea"/>
              </a:rPr>
              <a:t>예시 </a:t>
            </a:r>
            <a:r>
              <a:rPr lang="en-US" altLang="ko-KR" sz="1800" b="1" kern="0" spc="0" dirty="0">
                <a:solidFill>
                  <a:srgbClr val="FF0000"/>
                </a:solidFill>
                <a:effectLst/>
                <a:latin typeface="+mn-ea"/>
              </a:rPr>
              <a:t>: </a:t>
            </a:r>
            <a:r>
              <a:rPr lang="ko-KR" altLang="en-US" sz="1800" b="1" kern="0" spc="0" dirty="0">
                <a:solidFill>
                  <a:srgbClr val="FF0000"/>
                </a:solidFill>
                <a:effectLst/>
                <a:latin typeface="+mn-ea"/>
              </a:rPr>
              <a:t>임금명세서</a:t>
            </a:r>
            <a:r>
              <a:rPr lang="en-US" altLang="ko-KR" sz="1800" b="1" kern="0" spc="0" dirty="0">
                <a:solidFill>
                  <a:srgbClr val="FF0000"/>
                </a:solidFill>
                <a:effectLst/>
                <a:latin typeface="+mn-ea"/>
              </a:rPr>
              <a:t>, </a:t>
            </a:r>
            <a:r>
              <a:rPr lang="ko-KR" altLang="en-US" sz="1800" b="1" kern="0" spc="0" dirty="0">
                <a:solidFill>
                  <a:srgbClr val="FF0000"/>
                </a:solidFill>
                <a:effectLst/>
                <a:latin typeface="+mn-ea"/>
              </a:rPr>
              <a:t>육아휴직</a:t>
            </a:r>
            <a:r>
              <a:rPr lang="en-US" altLang="ko-KR" sz="1800" b="1" kern="0" spc="0" dirty="0">
                <a:solidFill>
                  <a:srgbClr val="FF0000"/>
                </a:solidFill>
                <a:effectLst/>
                <a:latin typeface="+mn-ea"/>
              </a:rPr>
              <a:t>, </a:t>
            </a:r>
            <a:r>
              <a:rPr lang="ko-KR" altLang="en-US" sz="1800" b="1" kern="0" spc="0" dirty="0" err="1">
                <a:solidFill>
                  <a:srgbClr val="FF0000"/>
                </a:solidFill>
                <a:effectLst/>
                <a:latin typeface="+mn-ea"/>
              </a:rPr>
              <a:t>휴일등</a:t>
            </a:r>
            <a:r>
              <a:rPr lang="en-US" altLang="ko-KR" sz="1800" b="1" kern="0" spc="0" dirty="0">
                <a:solidFill>
                  <a:srgbClr val="FF0000"/>
                </a:solidFill>
                <a:effectLst/>
                <a:latin typeface="+mn-ea"/>
              </a:rPr>
              <a:t>)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제 </a:t>
            </a: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0 </a:t>
            </a: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조</a:t>
            </a: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임금계산 지급방법</a:t>
            </a: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(1)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결근자 및 중도입사자 또는 퇴직하는 자에 대하여는 근로한 일수에 대한 임금만 지급한다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(2)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임금은 현금으로 본인에게 직접 지불 또는 은행계좌에 입금함을 원칙으로 한다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557530" marR="0" indent="-55753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(3)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교직원이 출산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질병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재해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결혼 또는 부득이한 사유로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주일 이상 귀향하는 등의 비상사태에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557530" marR="0" indent="-55753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dirty="0">
                <a:solidFill>
                  <a:srgbClr val="000000"/>
                </a:solidFill>
                <a:latin typeface="+mn-ea"/>
              </a:rPr>
              <a:t>  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 충당하기 위하여 청구한 때에는 지불기일 전이라도 기왕의 근로에 대한 임금을 지불한다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(4)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어린이집의 귀책사유가 아닌 종업원의 휴직은 무급으로 한다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557530" marR="0" indent="-55753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(5)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교직원이 사망 또는 퇴직한 경우 그 지급사유가 발생한 때로부터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14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일 이내에 임금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보상금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,</a:t>
            </a:r>
          </a:p>
          <a:p>
            <a:pPr marL="557530" marR="0" indent="-55753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dirty="0">
                <a:solidFill>
                  <a:srgbClr val="000000"/>
                </a:solidFill>
                <a:latin typeface="+mn-ea"/>
              </a:rPr>
              <a:t>   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기타 일체의 금품을 지급한다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단 특별한 사정이 있을 때에는 당사자간의 합의에 의하여 기일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557530" marR="0" indent="-55753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dirty="0">
                <a:solidFill>
                  <a:srgbClr val="000000"/>
                </a:solidFill>
                <a:latin typeface="+mn-ea"/>
              </a:rPr>
              <a:t>   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 을  연장할 수 있다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528320" marR="0" indent="-52832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kern="0" spc="0" dirty="0">
                <a:solidFill>
                  <a:srgbClr val="0000FF"/>
                </a:solidFill>
                <a:effectLst/>
                <a:latin typeface="+mn-ea"/>
              </a:rPr>
              <a:t>(6) </a:t>
            </a:r>
            <a:r>
              <a:rPr lang="ko-KR" altLang="en-US" sz="14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어린이집이 임금을 지급하는 때에는 교직원에게 임금의 </a:t>
            </a:r>
            <a:r>
              <a:rPr lang="ko-KR" altLang="en-US" sz="1400" b="1" u="sng" kern="0" spc="0" dirty="0" err="1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구성항목ㆍ계산방법</a:t>
            </a:r>
            <a:r>
              <a:rPr lang="en-US" altLang="ko-KR" sz="14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, </a:t>
            </a:r>
            <a:r>
              <a:rPr lang="ko-KR" altLang="en-US" sz="14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근로기준법</a:t>
            </a:r>
            <a:endParaRPr lang="en-US" altLang="ko-KR" sz="1400" b="1" u="sng" kern="0" spc="0" dirty="0">
              <a:solidFill>
                <a:srgbClr val="0000FF"/>
              </a:solidFill>
              <a:effectLst/>
              <a:uFill>
                <a:solidFill>
                  <a:srgbClr val="000000"/>
                </a:solidFill>
              </a:uFill>
              <a:latin typeface="+mn-ea"/>
            </a:endParaRPr>
          </a:p>
          <a:p>
            <a:pPr marL="528320" marR="0" indent="-52832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kern="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+mn-ea"/>
              </a:rPr>
              <a:t>   </a:t>
            </a:r>
            <a:r>
              <a:rPr lang="ko-KR" altLang="en-US" sz="1400" b="1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 </a:t>
            </a:r>
            <a:r>
              <a:rPr lang="ko-KR" altLang="en-US" sz="14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제</a:t>
            </a:r>
            <a:r>
              <a:rPr lang="en-US" altLang="ko-KR" sz="14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43</a:t>
            </a:r>
            <a:r>
              <a:rPr lang="ko-KR" altLang="en-US" sz="14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조 제</a:t>
            </a:r>
            <a:r>
              <a:rPr lang="en-US" altLang="ko-KR" sz="14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1</a:t>
            </a:r>
            <a:r>
              <a:rPr lang="ko-KR" altLang="en-US" sz="14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항 단서에 따라 임금의 일부를 공제한 경우의 내역 등 대통령령으로 정하는 사항</a:t>
            </a:r>
            <a:endParaRPr lang="en-US" altLang="ko-KR" sz="1400" b="1" u="sng" kern="0" spc="0" dirty="0">
              <a:solidFill>
                <a:srgbClr val="0000FF"/>
              </a:solidFill>
              <a:effectLst/>
              <a:uFill>
                <a:solidFill>
                  <a:srgbClr val="000000"/>
                </a:solidFill>
              </a:uFill>
              <a:latin typeface="+mn-ea"/>
            </a:endParaRPr>
          </a:p>
          <a:p>
            <a:pPr marL="528320" marR="0" indent="-52832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b="1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   </a:t>
            </a:r>
            <a:r>
              <a:rPr lang="ko-KR" altLang="en-US" sz="14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 을 적은 임금명세서를 서면</a:t>
            </a:r>
            <a:r>
              <a:rPr lang="en-US" altLang="ko-KR" sz="14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(</a:t>
            </a:r>
            <a:r>
              <a:rPr lang="ko-KR" altLang="en-US" sz="14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「전자문서 및 전자거래기본법」 제</a:t>
            </a:r>
            <a:r>
              <a:rPr lang="en-US" altLang="ko-KR" sz="14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2</a:t>
            </a:r>
            <a:r>
              <a:rPr lang="ko-KR" altLang="en-US" sz="14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조제</a:t>
            </a:r>
            <a:r>
              <a:rPr lang="en-US" altLang="ko-KR" sz="14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1</a:t>
            </a:r>
            <a:r>
              <a:rPr lang="ko-KR" altLang="en-US" sz="14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호에 따른 전자문서를</a:t>
            </a:r>
            <a:endParaRPr lang="en-US" altLang="ko-KR" sz="1400" b="1" u="sng" kern="0" spc="0" dirty="0">
              <a:solidFill>
                <a:srgbClr val="0000FF"/>
              </a:solidFill>
              <a:effectLst/>
              <a:uFill>
                <a:solidFill>
                  <a:srgbClr val="000000"/>
                </a:solidFill>
              </a:uFill>
              <a:latin typeface="+mn-ea"/>
            </a:endParaRPr>
          </a:p>
          <a:p>
            <a:pPr marL="528320" marR="0" indent="-52832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kern="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+mn-ea"/>
              </a:rPr>
              <a:t>   </a:t>
            </a:r>
            <a:r>
              <a:rPr lang="ko-KR" altLang="en-US" sz="14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 포함</a:t>
            </a:r>
            <a:r>
              <a:rPr lang="en-US" altLang="ko-KR" sz="1400" b="1" u="sng" kern="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+mn-ea"/>
              </a:rPr>
              <a:t> </a:t>
            </a:r>
            <a:r>
              <a:rPr lang="ko-KR" altLang="en-US" sz="14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한다</a:t>
            </a:r>
            <a:r>
              <a:rPr lang="en-US" altLang="ko-KR" sz="14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)</a:t>
            </a:r>
            <a:r>
              <a:rPr lang="ko-KR" altLang="en-US" sz="14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으로 교부하여야 한다</a:t>
            </a:r>
            <a:r>
              <a:rPr lang="en-US" altLang="ko-KR" sz="14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. (2021.11.19.</a:t>
            </a:r>
            <a:r>
              <a:rPr lang="ko-KR" altLang="en-US" sz="14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부터 시행</a:t>
            </a:r>
            <a:r>
              <a:rPr lang="en-US" altLang="ko-KR" sz="14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)</a:t>
            </a:r>
            <a:endParaRPr lang="ko-KR" altLang="en-US" sz="1400" b="1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083743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96607" y="341524"/>
            <a:ext cx="82406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endParaRPr lang="ko-KR" altLang="en-US" sz="20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E2DFF81-A14F-4F19-9A4A-9F42D4E5D62A}"/>
              </a:ext>
            </a:extLst>
          </p:cNvPr>
          <p:cNvSpPr txBox="1"/>
          <p:nvPr/>
        </p:nvSpPr>
        <p:spPr>
          <a:xfrm>
            <a:off x="506775" y="454243"/>
            <a:ext cx="786350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제</a:t>
            </a: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00</a:t>
            </a: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조</a:t>
            </a: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육아휴직</a:t>
            </a: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405130" marR="0" indent="-40513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AutoNum type="arabicParenBoth"/>
            </a:pPr>
            <a:r>
              <a:rPr lang="ko-KR" altLang="en-US" sz="14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임신중인 여성교직원이 모성을 보호하거나</a:t>
            </a: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만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8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세 이하 또는 초등학교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2</a:t>
            </a:r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+mn-ea"/>
              </a:rPr>
              <a:t>학년이하의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 자녀를 양육하기 위하여 휴직을 신청하는 경우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년 이내의 육아휴직을 부여한다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단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근속기간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6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개월 미만인 자에 대해서는 육아휴직을 부여하지 아니한다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</a:p>
          <a:p>
            <a:pPr marR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제</a:t>
            </a: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00</a:t>
            </a: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조</a:t>
            </a: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휴일</a:t>
            </a: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443230" marR="0" indent="-3429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AutoNum type="arabicParenBoth"/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휴일은 주휴일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근로자의 날로 한다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단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주휴일은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주 소정근로일을 개근한 경우 유급으로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100330"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    한다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. </a:t>
            </a:r>
          </a:p>
          <a:p>
            <a:pPr marL="100330"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dirty="0">
                <a:solidFill>
                  <a:srgbClr val="000000"/>
                </a:solidFill>
                <a:latin typeface="+mn-ea"/>
              </a:rPr>
              <a:t>(2)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원칙적으로 주휴일은 일요일로 하고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토요일은 무급휴무일로 한다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다만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+mn-ea"/>
              </a:rPr>
              <a:t>주휴일은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+mn-ea"/>
              </a:rPr>
              <a:t>어린이집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100330"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  의 운영 상황을 고려하여 달리 정할 수 있다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. </a:t>
            </a:r>
          </a:p>
          <a:p>
            <a:pPr marL="100330"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kern="0" dirty="0">
                <a:solidFill>
                  <a:srgbClr val="0033CC"/>
                </a:solidFill>
                <a:latin typeface="+mn-ea"/>
              </a:rPr>
              <a:t>(3)</a:t>
            </a:r>
            <a:r>
              <a:rPr lang="ko-KR" altLang="en-US" sz="1400" b="1" kern="0" dirty="0">
                <a:solidFill>
                  <a:srgbClr val="0033CC"/>
                </a:solidFill>
                <a:latin typeface="+mn-ea"/>
              </a:rPr>
              <a:t> </a:t>
            </a:r>
            <a:r>
              <a:rPr lang="ko-KR" altLang="en-US" sz="1400" b="1" u="sng" kern="0" spc="0" dirty="0" err="1">
                <a:solidFill>
                  <a:srgbClr val="0033CC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어린이집은</a:t>
            </a:r>
            <a:r>
              <a:rPr lang="ko-KR" altLang="en-US" sz="1400" b="1" u="sng" kern="0" spc="0" dirty="0">
                <a:solidFill>
                  <a:srgbClr val="0033CC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 교직원에게 대통령령으로 정하는 휴일 </a:t>
            </a:r>
            <a:r>
              <a:rPr lang="en-US" altLang="ko-KR" sz="1400" b="1" u="sng" kern="0" spc="0" dirty="0">
                <a:solidFill>
                  <a:srgbClr val="0033CC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(</a:t>
            </a:r>
            <a:r>
              <a:rPr lang="ko-KR" altLang="en-US" sz="1400" b="1" u="sng" kern="0" spc="0" dirty="0">
                <a:solidFill>
                  <a:srgbClr val="0033CC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관공서 공휴일에 관한 규정 제</a:t>
            </a:r>
            <a:r>
              <a:rPr lang="en-US" altLang="ko-KR" sz="1400" b="1" u="sng" kern="0" spc="0" dirty="0">
                <a:solidFill>
                  <a:srgbClr val="0033CC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2</a:t>
            </a:r>
            <a:r>
              <a:rPr lang="ko-KR" altLang="en-US" sz="1400" b="1" u="sng" kern="0" spc="0" dirty="0">
                <a:solidFill>
                  <a:srgbClr val="0033CC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조 각 호</a:t>
            </a:r>
            <a:r>
              <a:rPr lang="en-US" altLang="ko-KR" sz="1400" b="1" u="sng" kern="0" spc="0" dirty="0">
                <a:solidFill>
                  <a:srgbClr val="0033CC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(</a:t>
            </a:r>
            <a:r>
              <a:rPr lang="ko-KR" altLang="en-US" sz="1400" b="1" u="sng" kern="0" spc="0" dirty="0">
                <a:solidFill>
                  <a:srgbClr val="0033CC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제</a:t>
            </a:r>
            <a:r>
              <a:rPr lang="en-US" altLang="ko-KR" sz="1400" b="1" u="sng" kern="0" spc="0" dirty="0">
                <a:solidFill>
                  <a:srgbClr val="0033CC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1</a:t>
            </a:r>
            <a:r>
              <a:rPr lang="ko-KR" altLang="en-US" sz="1400" b="1" u="sng" kern="0" spc="0" dirty="0">
                <a:solidFill>
                  <a:srgbClr val="0033CC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호는 제외한다</a:t>
            </a:r>
            <a:r>
              <a:rPr lang="en-US" altLang="ko-KR" sz="1400" b="1" u="sng" kern="0" spc="0" dirty="0">
                <a:solidFill>
                  <a:srgbClr val="0033CC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)</a:t>
            </a:r>
            <a:r>
              <a:rPr lang="ko-KR" altLang="en-US" sz="1400" b="1" u="sng" kern="0" spc="0" dirty="0">
                <a:solidFill>
                  <a:srgbClr val="0033CC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에 따른 공휴일 및 같은 영 제</a:t>
            </a:r>
            <a:r>
              <a:rPr lang="en-US" altLang="ko-KR" sz="1400" b="1" u="sng" kern="0" spc="0" dirty="0">
                <a:solidFill>
                  <a:srgbClr val="0033CC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3</a:t>
            </a:r>
            <a:r>
              <a:rPr lang="ko-KR" altLang="en-US" sz="1400" b="1" u="sng" kern="0" spc="0" dirty="0">
                <a:solidFill>
                  <a:srgbClr val="0033CC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조에 따른 대체공휴일</a:t>
            </a:r>
            <a:r>
              <a:rPr lang="en-US" altLang="ko-KR" sz="1400" b="1" u="sng" kern="0" spc="0" dirty="0">
                <a:solidFill>
                  <a:srgbClr val="0033CC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)</a:t>
            </a:r>
            <a:r>
              <a:rPr lang="ko-KR" altLang="en-US" sz="1400" b="1" u="sng" kern="0" spc="0" dirty="0">
                <a:solidFill>
                  <a:srgbClr val="0033CC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을 유급으로 한다</a:t>
            </a:r>
            <a:r>
              <a:rPr lang="en-US" altLang="ko-KR" sz="1400" b="1" u="sng" kern="0" spc="0" dirty="0">
                <a:solidFill>
                  <a:srgbClr val="0033CC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. </a:t>
            </a:r>
            <a:r>
              <a:rPr lang="ko-KR" altLang="en-US" sz="1400" b="1" u="sng" kern="0" spc="0" dirty="0">
                <a:solidFill>
                  <a:srgbClr val="0033CC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다만 교직원대표와 서면합의 한 경우 특정한 근로일로 대체할 </a:t>
            </a:r>
            <a:r>
              <a:rPr lang="ko-KR" altLang="en-US" sz="1400" b="1" u="sng" kern="0" spc="0" dirty="0" err="1">
                <a:solidFill>
                  <a:srgbClr val="0033CC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수있다</a:t>
            </a:r>
            <a:r>
              <a:rPr lang="en-US" altLang="ko-KR" sz="1400" b="1" u="sng" kern="0" spc="0" dirty="0">
                <a:solidFill>
                  <a:srgbClr val="0033CC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. (2022.1.1.</a:t>
            </a:r>
            <a:r>
              <a:rPr lang="ko-KR" altLang="en-US" sz="1400" b="1" u="sng" kern="0" spc="0" dirty="0">
                <a:solidFill>
                  <a:srgbClr val="0033CC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부터 시행함</a:t>
            </a:r>
            <a:r>
              <a:rPr lang="en-US" altLang="ko-KR" sz="1400" b="1" u="sng" kern="0" spc="0" dirty="0">
                <a:solidFill>
                  <a:srgbClr val="0033CC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) </a:t>
            </a:r>
            <a:r>
              <a:rPr lang="ko-KR" altLang="en-US" sz="1400" kern="0" spc="0" dirty="0">
                <a:effectLst/>
                <a:latin typeface="+mn-ea"/>
              </a:rPr>
              <a:t>본 항의 휴일이 </a:t>
            </a:r>
            <a:r>
              <a:rPr lang="ko-KR" altLang="en-US" sz="1400" kern="0" spc="0" dirty="0" err="1">
                <a:effectLst/>
                <a:latin typeface="+mn-ea"/>
              </a:rPr>
              <a:t>무급비번일</a:t>
            </a:r>
            <a:r>
              <a:rPr lang="en-US" altLang="ko-KR" sz="1400" kern="0" spc="0" dirty="0">
                <a:effectLst/>
                <a:latin typeface="+mn-ea"/>
              </a:rPr>
              <a:t>, </a:t>
            </a:r>
            <a:r>
              <a:rPr lang="ko-KR" altLang="en-US" sz="1400" kern="0" spc="0" dirty="0">
                <a:effectLst/>
                <a:latin typeface="+mn-ea"/>
              </a:rPr>
              <a:t>무급휴무일 등과 중복될 경우에는 유급으로 지급되지 않는다</a:t>
            </a:r>
            <a:r>
              <a:rPr lang="en-US" altLang="ko-KR" sz="1400" kern="0" spc="0" dirty="0">
                <a:effectLst/>
                <a:latin typeface="+mn-ea"/>
              </a:rPr>
              <a:t>.</a:t>
            </a:r>
            <a:endParaRPr lang="ko-KR" altLang="en-US" sz="1400" kern="0" spc="0" dirty="0">
              <a:effectLst/>
              <a:latin typeface="+mn-ea"/>
            </a:endParaRPr>
          </a:p>
          <a:p>
            <a:pPr marL="10033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(4)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위의 유급휴일이 중복시는 하나의 휴일만 인정한다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76059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96607" y="341524"/>
            <a:ext cx="82406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endParaRPr lang="ko-KR" altLang="en-US" sz="20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E2DFF81-A14F-4F19-9A4A-9F42D4E5D62A}"/>
              </a:ext>
            </a:extLst>
          </p:cNvPr>
          <p:cNvSpPr txBox="1"/>
          <p:nvPr/>
        </p:nvSpPr>
        <p:spPr>
          <a:xfrm>
            <a:off x="506775" y="454243"/>
            <a:ext cx="7863502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400" b="1" dirty="0">
                <a:latin typeface="+mn-ea"/>
              </a:rPr>
              <a:t>제 </a:t>
            </a:r>
            <a:r>
              <a:rPr lang="en-US" altLang="ko-KR" sz="1400" b="1" dirty="0">
                <a:latin typeface="+mn-ea"/>
              </a:rPr>
              <a:t>00 </a:t>
            </a:r>
            <a:r>
              <a:rPr lang="ko-KR" altLang="en-US" sz="1400" b="1" dirty="0">
                <a:latin typeface="+mn-ea"/>
              </a:rPr>
              <a:t>조 </a:t>
            </a:r>
            <a:r>
              <a:rPr lang="en-US" altLang="ko-KR" sz="1400" b="1" dirty="0">
                <a:latin typeface="+mn-ea"/>
              </a:rPr>
              <a:t>(</a:t>
            </a:r>
            <a:r>
              <a:rPr lang="ko-KR" altLang="en-US" sz="1400" b="1" dirty="0">
                <a:latin typeface="+mn-ea"/>
              </a:rPr>
              <a:t>배우자 출산휴가</a:t>
            </a:r>
            <a:r>
              <a:rPr lang="en-US" altLang="ko-KR" sz="1400" b="1" dirty="0">
                <a:latin typeface="+mn-ea"/>
              </a:rPr>
              <a:t>)</a:t>
            </a:r>
          </a:p>
          <a:p>
            <a:pPr fontAlgn="base">
              <a:lnSpc>
                <a:spcPct val="150000"/>
              </a:lnSpc>
            </a:pPr>
            <a:r>
              <a:rPr lang="ko-KR" altLang="en-US" sz="1400" b="1" dirty="0">
                <a:latin typeface="+mn-ea"/>
              </a:rPr>
              <a:t> </a:t>
            </a:r>
            <a:r>
              <a:rPr lang="ko-KR" altLang="en-US" sz="1400" dirty="0">
                <a:latin typeface="+mn-ea"/>
              </a:rPr>
              <a:t>①  </a:t>
            </a:r>
            <a:r>
              <a:rPr lang="ko-KR" altLang="en-US" sz="1400" dirty="0" err="1">
                <a:latin typeface="+mn-ea"/>
              </a:rPr>
              <a:t>어린이집은</a:t>
            </a:r>
            <a:r>
              <a:rPr lang="ko-KR" altLang="en-US" sz="1400" dirty="0">
                <a:latin typeface="+mn-ea"/>
              </a:rPr>
              <a:t> 근로자가 배우자의 출산을 이유로 휴가를 청구하는 경우에 </a:t>
            </a:r>
            <a:r>
              <a:rPr lang="en-US" altLang="ko-KR" sz="1400" b="1" u="sng" dirty="0">
                <a:solidFill>
                  <a:srgbClr val="0033CC"/>
                </a:solidFill>
                <a:latin typeface="+mn-ea"/>
              </a:rPr>
              <a:t>10</a:t>
            </a:r>
            <a:r>
              <a:rPr lang="ko-KR" altLang="en-US" sz="1400" b="1" u="sng" dirty="0">
                <a:solidFill>
                  <a:srgbClr val="0033CC"/>
                </a:solidFill>
                <a:latin typeface="+mn-ea"/>
              </a:rPr>
              <a:t>일의 휴가를 주어야 한다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b="1" u="sng" dirty="0">
                <a:solidFill>
                  <a:srgbClr val="0033CC"/>
                </a:solidFill>
                <a:latin typeface="+mn-ea"/>
              </a:rPr>
              <a:t>이 경우 사용한 휴가기간 은 유급으로 한다</a:t>
            </a:r>
            <a:r>
              <a:rPr lang="en-US" altLang="ko-KR" sz="1400" b="1" u="sng" dirty="0">
                <a:solidFill>
                  <a:srgbClr val="0033CC"/>
                </a:solidFill>
                <a:latin typeface="+mn-ea"/>
              </a:rPr>
              <a:t>. </a:t>
            </a:r>
            <a:endParaRPr lang="ko-KR" altLang="en-US" sz="1400" dirty="0">
              <a:solidFill>
                <a:srgbClr val="0033CC"/>
              </a:solidFill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② 제</a:t>
            </a:r>
            <a:r>
              <a:rPr lang="en-US" altLang="ko-KR" sz="1400" dirty="0">
                <a:latin typeface="+mn-ea"/>
              </a:rPr>
              <a:t>1</a:t>
            </a:r>
            <a:r>
              <a:rPr lang="ko-KR" altLang="en-US" sz="1400" dirty="0">
                <a:latin typeface="+mn-ea"/>
              </a:rPr>
              <a:t>항에 따른 휴가는 근로자의 배우자가 출산한 날부터</a:t>
            </a:r>
            <a:r>
              <a:rPr lang="ko-KR" altLang="en-US" sz="1400" b="1" u="sng" dirty="0">
                <a:solidFill>
                  <a:srgbClr val="0033CC"/>
                </a:solidFill>
                <a:latin typeface="+mn-ea"/>
              </a:rPr>
              <a:t> </a:t>
            </a:r>
            <a:r>
              <a:rPr lang="en-US" altLang="ko-KR" sz="1400" b="1" u="sng" dirty="0">
                <a:solidFill>
                  <a:srgbClr val="0033CC"/>
                </a:solidFill>
                <a:latin typeface="+mn-ea"/>
              </a:rPr>
              <a:t>90</a:t>
            </a:r>
            <a:r>
              <a:rPr lang="ko-KR" altLang="en-US" sz="1400" b="1" u="sng" dirty="0">
                <a:solidFill>
                  <a:srgbClr val="0033CC"/>
                </a:solidFill>
                <a:latin typeface="+mn-ea"/>
              </a:rPr>
              <a:t>일이</a:t>
            </a:r>
            <a:r>
              <a:rPr lang="ko-KR" altLang="en-US" sz="1400" dirty="0">
                <a:solidFill>
                  <a:srgbClr val="0033CC"/>
                </a:solidFill>
                <a:latin typeface="+mn-ea"/>
              </a:rPr>
              <a:t> </a:t>
            </a:r>
            <a:r>
              <a:rPr lang="ko-KR" altLang="en-US" sz="1400" dirty="0">
                <a:latin typeface="+mn-ea"/>
              </a:rPr>
              <a:t>지나면 청구할 수 없다</a:t>
            </a:r>
            <a:r>
              <a:rPr lang="en-US" altLang="ko-KR" sz="1400" dirty="0">
                <a:latin typeface="+mn-ea"/>
              </a:rPr>
              <a:t>.</a:t>
            </a:r>
          </a:p>
          <a:p>
            <a:pPr fontAlgn="base">
              <a:lnSpc>
                <a:spcPct val="150000"/>
              </a:lnSpc>
            </a:pPr>
            <a:endParaRPr lang="en-US" altLang="ko-KR" sz="1400" dirty="0">
              <a:latin typeface="+mn-ea"/>
            </a:endParaRPr>
          </a:p>
          <a:p>
            <a:pPr fontAlgn="base">
              <a:lnSpc>
                <a:spcPct val="150000"/>
              </a:lnSpc>
            </a:pPr>
            <a:endParaRPr lang="en-US" altLang="ko-KR" sz="1400" dirty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400" b="1" dirty="0">
                <a:latin typeface="+mn-ea"/>
              </a:rPr>
              <a:t>제 </a:t>
            </a:r>
            <a:r>
              <a:rPr lang="en-US" altLang="ko-KR" sz="1400" b="1" dirty="0">
                <a:latin typeface="+mn-ea"/>
              </a:rPr>
              <a:t>00 </a:t>
            </a:r>
            <a:r>
              <a:rPr lang="ko-KR" altLang="en-US" sz="1400" b="1" dirty="0">
                <a:latin typeface="+mn-ea"/>
              </a:rPr>
              <a:t>조</a:t>
            </a:r>
            <a:r>
              <a:rPr lang="en-US" altLang="ko-KR" sz="1400" b="1" dirty="0">
                <a:latin typeface="+mn-ea"/>
              </a:rPr>
              <a:t>(</a:t>
            </a:r>
            <a:r>
              <a:rPr lang="ko-KR" altLang="en-US" sz="1400" b="1" dirty="0">
                <a:latin typeface="+mn-ea"/>
              </a:rPr>
              <a:t>해고예고의 예외</a:t>
            </a:r>
            <a:r>
              <a:rPr lang="en-US" altLang="ko-KR" sz="1400" b="1" dirty="0">
                <a:latin typeface="+mn-ea"/>
              </a:rPr>
              <a:t>)</a:t>
            </a:r>
            <a:endParaRPr lang="ko-KR" altLang="en-US" sz="1400" dirty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400" dirty="0" err="1">
                <a:latin typeface="+mn-ea"/>
              </a:rPr>
              <a:t>어린이집은</a:t>
            </a:r>
            <a:r>
              <a:rPr lang="ko-KR" altLang="en-US" sz="1400" dirty="0">
                <a:latin typeface="+mn-ea"/>
              </a:rPr>
              <a:t> 교직원을 해고</a:t>
            </a:r>
            <a:r>
              <a:rPr lang="en-US" altLang="ko-KR" sz="1400" dirty="0">
                <a:latin typeface="+mn-ea"/>
              </a:rPr>
              <a:t>(</a:t>
            </a:r>
            <a:r>
              <a:rPr lang="ko-KR" altLang="en-US" sz="1400" dirty="0">
                <a:latin typeface="+mn-ea"/>
              </a:rPr>
              <a:t>경영상 이유에 의한 해고를 포함한다</a:t>
            </a:r>
            <a:r>
              <a:rPr lang="en-US" altLang="ko-KR" sz="1400" dirty="0">
                <a:latin typeface="+mn-ea"/>
              </a:rPr>
              <a:t>)</a:t>
            </a:r>
            <a:r>
              <a:rPr lang="ko-KR" altLang="en-US" sz="1400" dirty="0">
                <a:latin typeface="+mn-ea"/>
              </a:rPr>
              <a:t>하려면 적어도 </a:t>
            </a:r>
            <a:r>
              <a:rPr lang="en-US" altLang="ko-KR" sz="1400" dirty="0">
                <a:latin typeface="+mn-ea"/>
              </a:rPr>
              <a:t>30</a:t>
            </a:r>
            <a:r>
              <a:rPr lang="ko-KR" altLang="en-US" sz="1400" dirty="0">
                <a:latin typeface="+mn-ea"/>
              </a:rPr>
              <a:t>일 전에 예고를 하여야 하고</a:t>
            </a:r>
            <a:r>
              <a:rPr lang="en-US" altLang="ko-KR" sz="1400" dirty="0">
                <a:latin typeface="+mn-ea"/>
              </a:rPr>
              <a:t>, 30</a:t>
            </a:r>
            <a:r>
              <a:rPr lang="ko-KR" altLang="en-US" sz="1400" dirty="0">
                <a:latin typeface="+mn-ea"/>
              </a:rPr>
              <a:t>일 전에 예고를 하지 아니하였을 때에는 </a:t>
            </a:r>
            <a:r>
              <a:rPr lang="en-US" altLang="ko-KR" sz="1400" dirty="0">
                <a:latin typeface="+mn-ea"/>
              </a:rPr>
              <a:t>30</a:t>
            </a:r>
            <a:r>
              <a:rPr lang="ko-KR" altLang="en-US" sz="1400" dirty="0">
                <a:latin typeface="+mn-ea"/>
              </a:rPr>
              <a:t>일분 이상의 통상임금을 지급하여야 한다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다만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다음 각 호의 어느 하나에 해당하는 경우에는 그러하지 아니하다</a:t>
            </a:r>
            <a:r>
              <a:rPr lang="en-US" altLang="ko-KR" sz="1400" dirty="0">
                <a:latin typeface="+mn-ea"/>
              </a:rPr>
              <a:t>. </a:t>
            </a:r>
            <a:endParaRPr lang="ko-KR" altLang="en-US" sz="1400" dirty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400" b="1" u="sng" dirty="0">
                <a:solidFill>
                  <a:srgbClr val="0033CC"/>
                </a:solidFill>
                <a:latin typeface="+mn-ea"/>
              </a:rPr>
              <a:t>① 교직원이 계속 근로한 기간이 </a:t>
            </a:r>
            <a:r>
              <a:rPr lang="en-US" altLang="ko-KR" sz="1400" b="1" u="sng" dirty="0">
                <a:solidFill>
                  <a:srgbClr val="0033CC"/>
                </a:solidFill>
                <a:latin typeface="+mn-ea"/>
              </a:rPr>
              <a:t>3</a:t>
            </a:r>
            <a:r>
              <a:rPr lang="ko-KR" altLang="en-US" sz="1400" b="1" u="sng" dirty="0">
                <a:solidFill>
                  <a:srgbClr val="0033CC"/>
                </a:solidFill>
                <a:latin typeface="+mn-ea"/>
              </a:rPr>
              <a:t>개월 미만인 경우 </a:t>
            </a:r>
            <a:r>
              <a:rPr lang="en-US" altLang="ko-KR" sz="1400" b="1" u="sng" dirty="0">
                <a:solidFill>
                  <a:srgbClr val="0033CC"/>
                </a:solidFill>
                <a:latin typeface="+mn-ea"/>
              </a:rPr>
              <a:t> </a:t>
            </a:r>
            <a:endParaRPr lang="ko-KR" altLang="en-US" sz="1400" b="1" u="sng" dirty="0">
              <a:solidFill>
                <a:srgbClr val="0033CC"/>
              </a:solidFill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400" b="1" u="sng" dirty="0">
                <a:solidFill>
                  <a:srgbClr val="0033CC"/>
                </a:solidFill>
                <a:latin typeface="+mn-ea"/>
              </a:rPr>
              <a:t>② </a:t>
            </a:r>
            <a:r>
              <a:rPr lang="ko-KR" altLang="en-US" sz="1400" b="1" u="sng" dirty="0" err="1">
                <a:solidFill>
                  <a:srgbClr val="0033CC"/>
                </a:solidFill>
                <a:latin typeface="+mn-ea"/>
              </a:rPr>
              <a:t>천재ㆍ사변</a:t>
            </a:r>
            <a:r>
              <a:rPr lang="en-US" altLang="ko-KR" sz="1400" b="1" u="sng" dirty="0">
                <a:solidFill>
                  <a:srgbClr val="0033CC"/>
                </a:solidFill>
                <a:latin typeface="+mn-ea"/>
              </a:rPr>
              <a:t>, </a:t>
            </a:r>
            <a:r>
              <a:rPr lang="ko-KR" altLang="en-US" sz="1400" b="1" u="sng" dirty="0">
                <a:solidFill>
                  <a:srgbClr val="0033CC"/>
                </a:solidFill>
                <a:latin typeface="+mn-ea"/>
              </a:rPr>
              <a:t>그 밖의 부득이한 사유로 사업을 계속하는 것이 불가능한 경우</a:t>
            </a:r>
          </a:p>
          <a:p>
            <a:pPr fontAlgn="base">
              <a:lnSpc>
                <a:spcPct val="150000"/>
              </a:lnSpc>
            </a:pPr>
            <a:r>
              <a:rPr lang="ko-KR" altLang="en-US" sz="1400" b="1" u="sng" dirty="0">
                <a:solidFill>
                  <a:srgbClr val="0033CC"/>
                </a:solidFill>
                <a:latin typeface="+mn-ea"/>
              </a:rPr>
              <a:t>③ 교직원이 고의로 사업에 막대한 지장을 초래하거나 재산상 손해를 끼친 경우로서 </a:t>
            </a:r>
            <a:r>
              <a:rPr lang="ko-KR" altLang="en-US" sz="1400" b="1" u="sng" dirty="0" err="1">
                <a:solidFill>
                  <a:srgbClr val="0033CC"/>
                </a:solidFill>
                <a:latin typeface="+mn-ea"/>
              </a:rPr>
              <a:t>고용노동부령으로</a:t>
            </a:r>
            <a:r>
              <a:rPr lang="ko-KR" altLang="en-US" sz="1400" b="1" u="sng" dirty="0">
                <a:solidFill>
                  <a:srgbClr val="0033CC"/>
                </a:solidFill>
                <a:latin typeface="+mn-ea"/>
              </a:rPr>
              <a:t> 정하는 사유에 해당하는 경우</a:t>
            </a:r>
          </a:p>
          <a:p>
            <a:pPr fontAlgn="base">
              <a:lnSpc>
                <a:spcPct val="150000"/>
              </a:lnSpc>
            </a:pPr>
            <a:endParaRPr lang="ko-KR" altLang="en-US" dirty="0">
              <a:latin typeface="+mn-ea"/>
            </a:endParaRPr>
          </a:p>
          <a:p>
            <a:pPr marL="0" marR="0" indent="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942386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96607" y="341524"/>
            <a:ext cx="82406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endParaRPr lang="ko-KR" altLang="en-US" sz="20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E2DFF81-A14F-4F19-9A4A-9F42D4E5D62A}"/>
              </a:ext>
            </a:extLst>
          </p:cNvPr>
          <p:cNvSpPr txBox="1"/>
          <p:nvPr/>
        </p:nvSpPr>
        <p:spPr>
          <a:xfrm>
            <a:off x="506775" y="454243"/>
            <a:ext cx="7863502" cy="339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b="1" dirty="0">
                <a:latin typeface="+mn-ea"/>
              </a:rPr>
              <a:t>제 </a:t>
            </a:r>
            <a:r>
              <a:rPr lang="en-US" altLang="ko-KR" sz="1600" b="1" dirty="0">
                <a:latin typeface="+mn-ea"/>
              </a:rPr>
              <a:t>00 </a:t>
            </a:r>
            <a:r>
              <a:rPr lang="ko-KR" altLang="en-US" sz="1600" b="1" dirty="0">
                <a:latin typeface="+mn-ea"/>
              </a:rPr>
              <a:t>조 </a:t>
            </a:r>
            <a:r>
              <a:rPr lang="en-US" altLang="ko-KR" sz="1600" b="1" dirty="0">
                <a:latin typeface="+mn-ea"/>
              </a:rPr>
              <a:t>(</a:t>
            </a:r>
            <a:r>
              <a:rPr lang="ko-KR" altLang="en-US" sz="1600" b="1" dirty="0">
                <a:latin typeface="+mn-ea"/>
              </a:rPr>
              <a:t>가족돌봄휴직 등</a:t>
            </a:r>
            <a:r>
              <a:rPr lang="en-US" altLang="ko-KR" sz="1600" b="1" dirty="0">
                <a:latin typeface="+mn-ea"/>
              </a:rPr>
              <a:t>)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b="1" dirty="0">
                <a:latin typeface="+mn-ea"/>
              </a:rPr>
              <a:t> </a:t>
            </a:r>
            <a:endParaRPr lang="ko-KR" altLang="en-US" sz="1600" dirty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① </a:t>
            </a:r>
            <a:r>
              <a:rPr lang="ko-KR" altLang="en-US" sz="1600" dirty="0" err="1">
                <a:latin typeface="+mn-ea"/>
              </a:rPr>
              <a:t>어린이집은</a:t>
            </a:r>
            <a:r>
              <a:rPr lang="ko-KR" altLang="en-US" sz="1600" dirty="0">
                <a:latin typeface="+mn-ea"/>
              </a:rPr>
              <a:t> 직원이 </a:t>
            </a:r>
            <a:r>
              <a:rPr lang="ko-KR" altLang="en-US" sz="1600" b="1" u="sng" dirty="0">
                <a:solidFill>
                  <a:srgbClr val="0033CC"/>
                </a:solidFill>
                <a:latin typeface="+mn-ea"/>
              </a:rPr>
              <a:t>조부모</a:t>
            </a:r>
            <a:r>
              <a:rPr lang="en-US" altLang="ko-KR" sz="1600" b="1" u="sng" dirty="0">
                <a:latin typeface="+mn-ea"/>
              </a:rPr>
              <a:t>,</a:t>
            </a:r>
            <a:r>
              <a:rPr lang="ko-KR" altLang="en-US" sz="1600" dirty="0">
                <a:latin typeface="+mn-ea"/>
              </a:rPr>
              <a:t> 부모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배우자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배우자의 부모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자녀 </a:t>
            </a:r>
            <a:r>
              <a:rPr lang="ko-KR" altLang="en-US" sz="1600" b="1" u="sng" dirty="0">
                <a:solidFill>
                  <a:srgbClr val="0033CC"/>
                </a:solidFill>
                <a:latin typeface="+mn-ea"/>
              </a:rPr>
              <a:t>또는 </a:t>
            </a:r>
            <a:r>
              <a:rPr lang="ko-KR" altLang="en-US" sz="1600" b="1" u="sng" dirty="0" err="1">
                <a:solidFill>
                  <a:srgbClr val="0033CC"/>
                </a:solidFill>
                <a:latin typeface="+mn-ea"/>
              </a:rPr>
              <a:t>손자녀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이하 </a:t>
            </a:r>
            <a:r>
              <a:rPr lang="en-US" altLang="ko-KR" sz="1600" dirty="0">
                <a:latin typeface="+mn-ea"/>
              </a:rPr>
              <a:t>"</a:t>
            </a:r>
            <a:r>
              <a:rPr lang="ko-KR" altLang="en-US" sz="1600" dirty="0">
                <a:latin typeface="+mn-ea"/>
              </a:rPr>
              <a:t>가족</a:t>
            </a:r>
            <a:r>
              <a:rPr lang="en-US" altLang="ko-KR" sz="1600" dirty="0">
                <a:latin typeface="+mn-ea"/>
              </a:rPr>
              <a:t>"</a:t>
            </a:r>
            <a:r>
              <a:rPr lang="ko-KR" altLang="en-US" sz="1600" dirty="0">
                <a:latin typeface="+mn-ea"/>
              </a:rPr>
              <a:t>이라 한다</a:t>
            </a:r>
            <a:r>
              <a:rPr lang="en-US" altLang="ko-KR" sz="1600" dirty="0">
                <a:latin typeface="+mn-ea"/>
              </a:rPr>
              <a:t>)</a:t>
            </a:r>
            <a:r>
              <a:rPr lang="ko-KR" altLang="en-US" sz="1600" dirty="0">
                <a:latin typeface="+mn-ea"/>
              </a:rPr>
              <a:t>의 질병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사고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노령으로 인하여 그 가족을 돌보기 위한 휴직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이하 </a:t>
            </a:r>
            <a:r>
              <a:rPr lang="en-US" altLang="ko-KR" sz="1600" dirty="0">
                <a:latin typeface="+mn-ea"/>
              </a:rPr>
              <a:t>"</a:t>
            </a:r>
            <a:r>
              <a:rPr lang="ko-KR" altLang="en-US" sz="1600" dirty="0" err="1">
                <a:latin typeface="+mn-ea"/>
              </a:rPr>
              <a:t>가족돌봄휴직</a:t>
            </a:r>
            <a:r>
              <a:rPr lang="en-US" altLang="ko-KR" sz="1600" dirty="0">
                <a:latin typeface="+mn-ea"/>
              </a:rPr>
              <a:t>"</a:t>
            </a:r>
            <a:r>
              <a:rPr lang="ko-KR" altLang="en-US" sz="1600" dirty="0">
                <a:latin typeface="+mn-ea"/>
              </a:rPr>
              <a:t>이라 한다</a:t>
            </a:r>
            <a:r>
              <a:rPr lang="en-US" altLang="ko-KR" sz="1600" dirty="0">
                <a:latin typeface="+mn-ea"/>
              </a:rPr>
              <a:t>)</a:t>
            </a:r>
            <a:r>
              <a:rPr lang="ko-KR" altLang="en-US" sz="1600" dirty="0">
                <a:latin typeface="+mn-ea"/>
              </a:rPr>
              <a:t>을 신청하는 경우 이를 허용하여야 한다</a:t>
            </a:r>
            <a:r>
              <a:rPr lang="en-US" altLang="ko-KR" sz="1600" dirty="0">
                <a:latin typeface="+mn-ea"/>
              </a:rPr>
              <a:t>. </a:t>
            </a:r>
            <a:r>
              <a:rPr lang="ko-KR" altLang="en-US" sz="1600" dirty="0">
                <a:latin typeface="+mn-ea"/>
              </a:rPr>
              <a:t>다만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계속 근로기간이 </a:t>
            </a:r>
            <a:r>
              <a:rPr lang="en-US" altLang="ko-KR" sz="1600" b="1" u="sng" dirty="0">
                <a:solidFill>
                  <a:srgbClr val="0033CC"/>
                </a:solidFill>
                <a:latin typeface="+mn-ea"/>
              </a:rPr>
              <a:t>6</a:t>
            </a:r>
            <a:r>
              <a:rPr lang="ko-KR" altLang="en-US" sz="1600" b="1" u="sng" dirty="0">
                <a:solidFill>
                  <a:srgbClr val="0033CC"/>
                </a:solidFill>
                <a:latin typeface="+mn-ea"/>
              </a:rPr>
              <a:t>개월</a:t>
            </a:r>
            <a:r>
              <a:rPr lang="ko-KR" altLang="en-US" sz="1600" dirty="0">
                <a:solidFill>
                  <a:srgbClr val="0033CC"/>
                </a:solidFill>
                <a:latin typeface="+mn-ea"/>
              </a:rPr>
              <a:t> </a:t>
            </a:r>
            <a:r>
              <a:rPr lang="ko-KR" altLang="en-US" sz="1600" dirty="0">
                <a:latin typeface="+mn-ea"/>
              </a:rPr>
              <a:t>미만인 근로자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근로자 외에 다른 가족이 돌봄이 필요한 가족을 돌볼 수 있는 경우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대체인력 채용이 불가능한 경우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정상적인 사업 운영에 중대한 지장을 초래하는 경우 등 남녀고용평등법 시행령으로 정하는 경우에는 그러하지 아니하다</a:t>
            </a:r>
            <a:r>
              <a:rPr lang="en-US" altLang="ko-KR" sz="1600" dirty="0">
                <a:latin typeface="+mn-ea"/>
              </a:rPr>
              <a:t>. </a:t>
            </a:r>
            <a:endParaRPr lang="ko-KR" altLang="en-US" sz="1600" dirty="0">
              <a:latin typeface="+mn-ea"/>
            </a:endParaRPr>
          </a:p>
          <a:p>
            <a:pPr marL="0" marR="0" indent="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213784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96607" y="341524"/>
            <a:ext cx="82406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endParaRPr lang="ko-KR" altLang="en-US" sz="20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E2DFF81-A14F-4F19-9A4A-9F42D4E5D62A}"/>
              </a:ext>
            </a:extLst>
          </p:cNvPr>
          <p:cNvSpPr txBox="1"/>
          <p:nvPr/>
        </p:nvSpPr>
        <p:spPr>
          <a:xfrm>
            <a:off x="506775" y="454243"/>
            <a:ext cx="7863502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b="1" dirty="0">
                <a:latin typeface="+mn-ea"/>
              </a:rPr>
              <a:t>제 </a:t>
            </a:r>
            <a:r>
              <a:rPr lang="en-US" altLang="ko-KR" sz="1600" b="1" dirty="0">
                <a:latin typeface="+mn-ea"/>
              </a:rPr>
              <a:t>00 </a:t>
            </a:r>
            <a:r>
              <a:rPr lang="ko-KR" altLang="en-US" sz="1600" b="1" dirty="0">
                <a:latin typeface="+mn-ea"/>
              </a:rPr>
              <a:t>조 </a:t>
            </a:r>
            <a:r>
              <a:rPr lang="en-US" altLang="ko-KR" sz="1600" b="1" dirty="0">
                <a:latin typeface="+mn-ea"/>
              </a:rPr>
              <a:t>(</a:t>
            </a:r>
            <a:r>
              <a:rPr lang="ko-KR" altLang="en-US" sz="1600" b="1" dirty="0">
                <a:latin typeface="+mn-ea"/>
              </a:rPr>
              <a:t>병가</a:t>
            </a:r>
            <a:r>
              <a:rPr lang="en-US" altLang="ko-KR" sz="1600" b="1" dirty="0">
                <a:latin typeface="+mn-ea"/>
              </a:rPr>
              <a:t>)</a:t>
            </a:r>
            <a:endParaRPr lang="ko-KR" altLang="en-US" sz="1600" dirty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직원이 다음 각 호의 </a:t>
            </a:r>
            <a:r>
              <a:rPr lang="en-US" altLang="ko-KR" sz="1600" dirty="0">
                <a:latin typeface="+mn-ea"/>
              </a:rPr>
              <a:t>1</a:t>
            </a:r>
            <a:r>
              <a:rPr lang="ko-KR" altLang="en-US" sz="1600" dirty="0">
                <a:latin typeface="+mn-ea"/>
              </a:rPr>
              <a:t>에 해당할 경우에는 연간 누계 </a:t>
            </a:r>
            <a:r>
              <a:rPr lang="en-US" altLang="ko-KR" sz="1600" b="1" u="sng" dirty="0">
                <a:solidFill>
                  <a:srgbClr val="FF0000"/>
                </a:solidFill>
                <a:latin typeface="+mn-ea"/>
              </a:rPr>
              <a:t>30</a:t>
            </a:r>
            <a:r>
              <a:rPr lang="ko-KR" altLang="en-US" sz="1600" b="1" u="sng" dirty="0">
                <a:solidFill>
                  <a:srgbClr val="FF0000"/>
                </a:solidFill>
                <a:latin typeface="+mn-ea"/>
              </a:rPr>
              <a:t>일</a:t>
            </a:r>
            <a:r>
              <a:rPr lang="ko-KR" altLang="en-US" sz="1600" dirty="0">
                <a:latin typeface="+mn-ea"/>
              </a:rPr>
              <a:t>의 범위 안에서 병가를 허가할 수 있으며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특별한 사유가 있는 경우 </a:t>
            </a:r>
            <a:r>
              <a:rPr lang="en-US" altLang="ko-KR" sz="1600" dirty="0">
                <a:latin typeface="+mn-ea"/>
              </a:rPr>
              <a:t>30</a:t>
            </a:r>
            <a:r>
              <a:rPr lang="ko-KR" altLang="en-US" sz="1600" dirty="0">
                <a:latin typeface="+mn-ea"/>
              </a:rPr>
              <a:t>일의 범위 내에서 추가로 연장할 수 있다</a:t>
            </a:r>
            <a:r>
              <a:rPr lang="en-US" altLang="ko-KR" sz="1600" dirty="0">
                <a:latin typeface="+mn-ea"/>
              </a:rPr>
              <a:t>. </a:t>
            </a:r>
            <a:r>
              <a:rPr lang="ko-KR" altLang="en-US" sz="1600" dirty="0">
                <a:latin typeface="+mn-ea"/>
              </a:rPr>
              <a:t>이 경우 병가기간은 </a:t>
            </a:r>
            <a:r>
              <a:rPr lang="ko-KR" altLang="en-US" sz="1600" b="1" u="sng" dirty="0">
                <a:solidFill>
                  <a:srgbClr val="FF0000"/>
                </a:solidFill>
                <a:latin typeface="+mn-ea"/>
              </a:rPr>
              <a:t>무급으로 한다</a:t>
            </a:r>
            <a:r>
              <a:rPr lang="en-US" altLang="ko-KR" sz="1600" dirty="0">
                <a:latin typeface="+mn-ea"/>
              </a:rPr>
              <a:t>.</a:t>
            </a:r>
            <a:endParaRPr lang="ko-KR" altLang="en-US" sz="1600" dirty="0">
              <a:latin typeface="+mn-ea"/>
            </a:endParaRPr>
          </a:p>
          <a:p>
            <a:pPr fontAlgn="base">
              <a:lnSpc>
                <a:spcPct val="150000"/>
              </a:lnSpc>
            </a:pPr>
            <a:endParaRPr lang="en-US" altLang="ko-KR" sz="1600" dirty="0">
              <a:latin typeface="+mn-ea"/>
            </a:endParaRPr>
          </a:p>
          <a:p>
            <a:pPr fontAlgn="base">
              <a:lnSpc>
                <a:spcPct val="150000"/>
              </a:lnSpc>
            </a:pPr>
            <a:endParaRPr lang="ko-KR" altLang="en-US" sz="1600" dirty="0">
              <a:latin typeface="+mn-ea"/>
            </a:endParaRPr>
          </a:p>
          <a:p>
            <a:pPr fontAlgn="base" latinLnBrk="0">
              <a:lnSpc>
                <a:spcPct val="150000"/>
              </a:lnSpc>
            </a:pPr>
            <a:r>
              <a:rPr lang="ko-KR" altLang="en-US" sz="1600" b="1" dirty="0">
                <a:latin typeface="+mn-ea"/>
              </a:rPr>
              <a:t>제 </a:t>
            </a:r>
            <a:r>
              <a:rPr lang="en-US" altLang="ko-KR" sz="1600" b="1" dirty="0">
                <a:latin typeface="+mn-ea"/>
              </a:rPr>
              <a:t>00 </a:t>
            </a:r>
            <a:r>
              <a:rPr lang="ko-KR" altLang="en-US" sz="1600" b="1" dirty="0">
                <a:latin typeface="+mn-ea"/>
              </a:rPr>
              <a:t>조 </a:t>
            </a:r>
            <a:r>
              <a:rPr lang="en-US" altLang="ko-KR" sz="1600" b="1" dirty="0">
                <a:latin typeface="+mn-ea"/>
              </a:rPr>
              <a:t>(</a:t>
            </a:r>
            <a:r>
              <a:rPr lang="ko-KR" altLang="en-US" sz="1600" b="1" dirty="0">
                <a:latin typeface="+mn-ea"/>
              </a:rPr>
              <a:t>연차유급휴가의 대체</a:t>
            </a:r>
            <a:r>
              <a:rPr lang="en-US" altLang="ko-KR" sz="1600" b="1" dirty="0">
                <a:latin typeface="+mn-ea"/>
              </a:rPr>
              <a:t>)</a:t>
            </a:r>
            <a:r>
              <a:rPr lang="ko-KR" altLang="en-US" sz="1600" b="1" dirty="0">
                <a:latin typeface="+mn-ea"/>
              </a:rPr>
              <a:t> </a:t>
            </a:r>
            <a:endParaRPr lang="en-US" altLang="ko-KR" sz="1600" b="1" dirty="0">
              <a:latin typeface="+mn-ea"/>
            </a:endParaRPr>
          </a:p>
          <a:p>
            <a:pPr fontAlgn="base" latinLnBrk="0">
              <a:lnSpc>
                <a:spcPct val="150000"/>
              </a:lnSpc>
            </a:pPr>
            <a:r>
              <a:rPr lang="ko-KR" altLang="en-US" sz="1600" dirty="0" err="1">
                <a:latin typeface="+mn-ea"/>
              </a:rPr>
              <a:t>어린이집은</a:t>
            </a:r>
            <a:r>
              <a:rPr lang="ko-KR" altLang="en-US" sz="1600" dirty="0">
                <a:latin typeface="+mn-ea"/>
              </a:rPr>
              <a:t> 근로자대표와 서면합의에 의해 </a:t>
            </a:r>
            <a:r>
              <a:rPr lang="ko-KR" altLang="en-US" sz="1600" dirty="0" err="1">
                <a:latin typeface="+mn-ea"/>
              </a:rPr>
              <a:t>영유아</a:t>
            </a:r>
            <a:r>
              <a:rPr lang="ko-KR" altLang="en-US" sz="1600" dirty="0">
                <a:latin typeface="+mn-ea"/>
              </a:rPr>
              <a:t> 보육의 특성상 연차 유급 휴가일에 대신하여 특정한 근로일</a:t>
            </a:r>
            <a:r>
              <a:rPr lang="en-US" altLang="ko-KR" sz="1600" b="1" strike="sngStrike" dirty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1600" b="1" strike="sngStrike" dirty="0">
                <a:solidFill>
                  <a:srgbClr val="FF0000"/>
                </a:solidFill>
                <a:latin typeface="+mn-ea"/>
              </a:rPr>
              <a:t>공휴일 및 </a:t>
            </a:r>
            <a:r>
              <a:rPr lang="ko-KR" altLang="en-US" sz="1600" dirty="0">
                <a:latin typeface="+mn-ea"/>
              </a:rPr>
              <a:t>동</a:t>
            </a:r>
            <a:r>
              <a:rPr lang="en-US" altLang="ko-KR" sz="1600" dirty="0">
                <a:latin typeface="+mn-ea"/>
              </a:rPr>
              <a:t>/</a:t>
            </a:r>
            <a:r>
              <a:rPr lang="ko-KR" altLang="en-US" sz="1600" dirty="0">
                <a:latin typeface="+mn-ea"/>
              </a:rPr>
              <a:t>하계</a:t>
            </a:r>
            <a:r>
              <a:rPr lang="en-US" altLang="ko-KR" sz="1600" dirty="0">
                <a:latin typeface="+mn-ea"/>
              </a:rPr>
              <a:t>/</a:t>
            </a:r>
            <a:r>
              <a:rPr lang="ko-KR" altLang="en-US" sz="1600" dirty="0">
                <a:latin typeface="+mn-ea"/>
              </a:rPr>
              <a:t>봄 가정학습기간 등</a:t>
            </a:r>
            <a:r>
              <a:rPr lang="en-US" altLang="ko-KR" sz="1600" dirty="0">
                <a:latin typeface="+mn-ea"/>
              </a:rPr>
              <a:t>)</a:t>
            </a:r>
            <a:r>
              <a:rPr lang="ko-KR" altLang="en-US" sz="1600" dirty="0">
                <a:latin typeface="+mn-ea"/>
              </a:rPr>
              <a:t>에 직원을 휴무시킬 수 있다</a:t>
            </a:r>
            <a:r>
              <a:rPr lang="en-US" altLang="ko-KR" sz="1600" dirty="0">
                <a:latin typeface="+mn-ea"/>
              </a:rPr>
              <a:t>.</a:t>
            </a:r>
          </a:p>
          <a:p>
            <a:pPr fontAlgn="base" latinLnBrk="0">
              <a:lnSpc>
                <a:spcPct val="150000"/>
              </a:lnSpc>
            </a:pPr>
            <a:endParaRPr lang="ko-KR" altLang="en-US" dirty="0">
              <a:latin typeface="+mn-ea"/>
            </a:endParaRPr>
          </a:p>
          <a:p>
            <a:pPr marL="0" marR="0" indent="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341526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96607" y="341524"/>
            <a:ext cx="82406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endParaRPr lang="ko-KR" altLang="en-US" sz="20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E2DFF81-A14F-4F19-9A4A-9F42D4E5D62A}"/>
              </a:ext>
            </a:extLst>
          </p:cNvPr>
          <p:cNvSpPr txBox="1"/>
          <p:nvPr/>
        </p:nvSpPr>
        <p:spPr>
          <a:xfrm>
            <a:off x="506775" y="454243"/>
            <a:ext cx="7863502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ko-KR" altLang="en-US" sz="1600" b="1" dirty="0">
                <a:latin typeface="+mn-ea"/>
              </a:rPr>
              <a:t>제 </a:t>
            </a:r>
            <a:r>
              <a:rPr lang="en-US" altLang="ko-KR" sz="1600" b="1" dirty="0">
                <a:latin typeface="+mn-ea"/>
              </a:rPr>
              <a:t>00 </a:t>
            </a:r>
            <a:r>
              <a:rPr lang="ko-KR" altLang="en-US" sz="1600" b="1" dirty="0">
                <a:latin typeface="+mn-ea"/>
              </a:rPr>
              <a:t>조 </a:t>
            </a:r>
            <a:r>
              <a:rPr lang="en-US" altLang="ko-KR" sz="1600" b="1" dirty="0">
                <a:latin typeface="+mn-ea"/>
              </a:rPr>
              <a:t>(</a:t>
            </a:r>
            <a:r>
              <a:rPr lang="ko-KR" altLang="en-US" sz="1600" b="1" dirty="0">
                <a:latin typeface="+mn-ea"/>
              </a:rPr>
              <a:t>경조사 휴가</a:t>
            </a:r>
            <a:r>
              <a:rPr lang="en-US" altLang="ko-KR" sz="1600" b="1" dirty="0">
                <a:latin typeface="+mn-ea"/>
              </a:rPr>
              <a:t>)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dirty="0" err="1">
                <a:latin typeface="+mn-ea"/>
              </a:rPr>
              <a:t>어린이집은</a:t>
            </a:r>
            <a:r>
              <a:rPr lang="ko-KR" altLang="en-US" sz="1600" dirty="0">
                <a:latin typeface="+mn-ea"/>
              </a:rPr>
              <a:t> 다음 각 호의 어느 하나에 해당하는 범위에서 교직원의 신청에 따라 유급의 경조사휴가를 부여한다</a:t>
            </a:r>
            <a:r>
              <a:rPr lang="en-US" altLang="ko-KR" sz="1600" dirty="0">
                <a:latin typeface="+mn-ea"/>
              </a:rPr>
              <a:t>.</a:t>
            </a:r>
            <a:endParaRPr lang="ko-KR" altLang="en-US" sz="1600" dirty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① 직원이 다음 각 호에 해당하는 때에는 휴가를 부여한다</a:t>
            </a:r>
            <a:r>
              <a:rPr lang="en-US" altLang="ko-KR" sz="1600" b="1" u="sng" dirty="0">
                <a:solidFill>
                  <a:srgbClr val="FF0000"/>
                </a:solidFill>
                <a:latin typeface="+mn-ea"/>
              </a:rPr>
              <a:t>. (</a:t>
            </a:r>
            <a:r>
              <a:rPr lang="ko-KR" altLang="en-US" sz="1600" b="1" u="sng" dirty="0">
                <a:solidFill>
                  <a:srgbClr val="FF0000"/>
                </a:solidFill>
                <a:latin typeface="+mn-ea"/>
              </a:rPr>
              <a:t>토</a:t>
            </a:r>
            <a:r>
              <a:rPr lang="en-US" altLang="ko-KR" sz="1600" b="1" u="sng" dirty="0">
                <a:solidFill>
                  <a:srgbClr val="FF0000"/>
                </a:solidFill>
                <a:latin typeface="+mn-ea"/>
              </a:rPr>
              <a:t>,</a:t>
            </a:r>
            <a:r>
              <a:rPr lang="ko-KR" altLang="en-US" sz="1600" b="1" u="sng" dirty="0">
                <a:solidFill>
                  <a:srgbClr val="FF0000"/>
                </a:solidFill>
                <a:latin typeface="+mn-ea"/>
              </a:rPr>
              <a:t>일요일 포함</a:t>
            </a:r>
            <a:r>
              <a:rPr lang="en-US" altLang="ko-KR" sz="1600" dirty="0">
                <a:latin typeface="+mn-ea"/>
              </a:rPr>
              <a:t>)</a:t>
            </a:r>
            <a:endParaRPr lang="ko-KR" altLang="en-US" sz="1600" dirty="0">
              <a:latin typeface="+mn-ea"/>
            </a:endParaRPr>
          </a:p>
          <a:p>
            <a:pPr fontAlgn="base" latinLnBrk="0"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1. </a:t>
            </a:r>
            <a:r>
              <a:rPr lang="ko-KR" altLang="en-US" sz="1600" dirty="0">
                <a:latin typeface="+mn-ea"/>
              </a:rPr>
              <a:t>본인결혼 </a:t>
            </a:r>
            <a:r>
              <a:rPr lang="en-US" altLang="ko-KR" sz="1600" dirty="0">
                <a:latin typeface="+mn-ea"/>
              </a:rPr>
              <a:t>---------------------------------------------- 7</a:t>
            </a:r>
            <a:r>
              <a:rPr lang="ko-KR" altLang="en-US" sz="1600" dirty="0">
                <a:latin typeface="+mn-ea"/>
              </a:rPr>
              <a:t>일 </a:t>
            </a:r>
          </a:p>
          <a:p>
            <a:pPr fontAlgn="base" latinLnBrk="0"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2. </a:t>
            </a:r>
            <a:r>
              <a:rPr lang="ko-KR" altLang="en-US" sz="1600" dirty="0">
                <a:latin typeface="+mn-ea"/>
              </a:rPr>
              <a:t>자녀의 결혼 </a:t>
            </a:r>
            <a:r>
              <a:rPr lang="en-US" altLang="ko-KR" sz="1600" dirty="0">
                <a:latin typeface="+mn-ea"/>
              </a:rPr>
              <a:t>------------------------------------------- 1</a:t>
            </a:r>
            <a:r>
              <a:rPr lang="ko-KR" altLang="en-US" sz="1600" dirty="0">
                <a:latin typeface="+mn-ea"/>
              </a:rPr>
              <a:t>일 </a:t>
            </a:r>
          </a:p>
          <a:p>
            <a:pPr fontAlgn="base" latinLnBrk="0"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3. </a:t>
            </a:r>
            <a:r>
              <a:rPr lang="ko-KR" altLang="en-US" sz="1600" dirty="0">
                <a:latin typeface="+mn-ea"/>
              </a:rPr>
              <a:t>본인 및 배우자의 형제 자매상 </a:t>
            </a:r>
            <a:r>
              <a:rPr lang="en-US" altLang="ko-KR" sz="1600" dirty="0">
                <a:latin typeface="+mn-ea"/>
              </a:rPr>
              <a:t>---------------------------1</a:t>
            </a:r>
            <a:r>
              <a:rPr lang="ko-KR" altLang="en-US" sz="1600" dirty="0">
                <a:latin typeface="+mn-ea"/>
              </a:rPr>
              <a:t>일</a:t>
            </a:r>
          </a:p>
          <a:p>
            <a:pPr fontAlgn="base" latinLnBrk="0"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4. </a:t>
            </a:r>
            <a:r>
              <a:rPr lang="ko-KR" altLang="en-US" sz="1600" dirty="0">
                <a:latin typeface="+mn-ea"/>
              </a:rPr>
              <a:t>부모 및 배우자 부모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배우자 상 및 자녀상 </a:t>
            </a:r>
            <a:r>
              <a:rPr lang="en-US" altLang="ko-KR" sz="1600" dirty="0">
                <a:latin typeface="+mn-ea"/>
              </a:rPr>
              <a:t>-------------- 5</a:t>
            </a:r>
            <a:r>
              <a:rPr lang="ko-KR" altLang="en-US" sz="1600" dirty="0">
                <a:latin typeface="+mn-ea"/>
              </a:rPr>
              <a:t>일 </a:t>
            </a:r>
          </a:p>
          <a:p>
            <a:pPr fontAlgn="base" latinLnBrk="0"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5. </a:t>
            </a:r>
            <a:r>
              <a:rPr lang="ko-KR" altLang="en-US" sz="1600" dirty="0">
                <a:latin typeface="+mn-ea"/>
              </a:rPr>
              <a:t>본인 및 배우자의 조부모 상 </a:t>
            </a:r>
            <a:r>
              <a:rPr lang="en-US" altLang="ko-KR" sz="1600" dirty="0">
                <a:latin typeface="+mn-ea"/>
              </a:rPr>
              <a:t>---------------------------- 1</a:t>
            </a:r>
            <a:r>
              <a:rPr lang="ko-KR" altLang="en-US" sz="1600" dirty="0">
                <a:latin typeface="+mn-ea"/>
              </a:rPr>
              <a:t>일 </a:t>
            </a:r>
          </a:p>
          <a:p>
            <a:pPr fontAlgn="base" latinLnBrk="0"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② </a:t>
            </a:r>
            <a:r>
              <a:rPr lang="ko-KR" altLang="en-US" sz="1600" b="1" u="sng" dirty="0">
                <a:solidFill>
                  <a:srgbClr val="FF0000"/>
                </a:solidFill>
                <a:latin typeface="+mn-ea"/>
              </a:rPr>
              <a:t>휴가기간은 무급으로 한다</a:t>
            </a:r>
            <a:r>
              <a:rPr lang="en-US" altLang="ko-KR" sz="1600" b="1" u="sng" dirty="0">
                <a:solidFill>
                  <a:srgbClr val="FF0000"/>
                </a:solidFill>
                <a:latin typeface="+mn-ea"/>
              </a:rPr>
              <a:t>. </a:t>
            </a:r>
            <a:endParaRPr lang="ko-KR" altLang="en-US" sz="1600" b="1" u="sng" dirty="0">
              <a:solidFill>
                <a:srgbClr val="FF0000"/>
              </a:solidFill>
              <a:latin typeface="+mn-ea"/>
            </a:endParaRPr>
          </a:p>
          <a:p>
            <a:pPr fontAlgn="base" latinLnBrk="0"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③ 상기 제①항의 각호의 특별휴가를 얻고자 한 때에는 </a:t>
            </a:r>
            <a:r>
              <a:rPr lang="en-US" altLang="ko-KR" sz="1600" dirty="0">
                <a:latin typeface="+mn-ea"/>
              </a:rPr>
              <a:t>3</a:t>
            </a:r>
            <a:r>
              <a:rPr lang="ko-KR" altLang="en-US" sz="1600" dirty="0">
                <a:latin typeface="+mn-ea"/>
              </a:rPr>
              <a:t>일 이전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애사 시는 예외</a:t>
            </a:r>
            <a:r>
              <a:rPr lang="en-US" altLang="ko-KR" sz="1600" dirty="0">
                <a:latin typeface="+mn-ea"/>
              </a:rPr>
              <a:t>)</a:t>
            </a:r>
            <a:r>
              <a:rPr lang="ko-KR" altLang="en-US" sz="1600" dirty="0">
                <a:latin typeface="+mn-ea"/>
              </a:rPr>
              <a:t>에 그 사유를 신고하여 원의 승인을 받아 임용교사를 대체해야 한다</a:t>
            </a:r>
            <a:r>
              <a:rPr lang="en-US" altLang="ko-KR" sz="1600" dirty="0">
                <a:latin typeface="+mn-ea"/>
              </a:rPr>
              <a:t>. </a:t>
            </a:r>
            <a:endParaRPr lang="ko-KR" altLang="en-US" sz="1600" dirty="0">
              <a:latin typeface="+mn-ea"/>
            </a:endParaRPr>
          </a:p>
          <a:p>
            <a:pPr fontAlgn="base" latinLnBrk="0"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④ 교직원은 휴가기간 종료 후 사실증빙 서류를 </a:t>
            </a:r>
            <a:r>
              <a:rPr lang="en-US" altLang="ko-KR" sz="1600" dirty="0">
                <a:latin typeface="+mn-ea"/>
              </a:rPr>
              <a:t>7</a:t>
            </a:r>
            <a:r>
              <a:rPr lang="ko-KR" altLang="en-US" sz="1600" dirty="0">
                <a:latin typeface="+mn-ea"/>
              </a:rPr>
              <a:t>일 이내에 제출하여야 하며 그 증빙 서류를 제출하지 아니한 경우에는 무단결근으로 처리한다</a:t>
            </a:r>
            <a:r>
              <a:rPr lang="en-US" altLang="ko-KR" sz="1600" dirty="0">
                <a:latin typeface="+mn-ea"/>
              </a:rPr>
              <a:t>.</a:t>
            </a:r>
            <a:endParaRPr lang="ko-KR" altLang="en-US" sz="1600" dirty="0">
              <a:latin typeface="+mn-ea"/>
            </a:endParaRPr>
          </a:p>
          <a:p>
            <a:pPr fontAlgn="base" latinLnBrk="0">
              <a:lnSpc>
                <a:spcPct val="150000"/>
              </a:lnSpc>
            </a:pPr>
            <a:endParaRPr lang="ko-KR" altLang="en-US" dirty="0">
              <a:latin typeface="+mn-ea"/>
            </a:endParaRPr>
          </a:p>
          <a:p>
            <a:pPr marL="0" marR="0" indent="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270617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96607" y="341524"/>
            <a:ext cx="82406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endParaRPr lang="ko-KR" altLang="en-US" sz="20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E2DFF81-A14F-4F19-9A4A-9F42D4E5D62A}"/>
              </a:ext>
            </a:extLst>
          </p:cNvPr>
          <p:cNvSpPr txBox="1"/>
          <p:nvPr/>
        </p:nvSpPr>
        <p:spPr>
          <a:xfrm>
            <a:off x="167425" y="454243"/>
            <a:ext cx="8757634" cy="6715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1600" b="1" dirty="0">
                <a:latin typeface="+mn-ea"/>
              </a:rPr>
              <a:t>제 </a:t>
            </a:r>
            <a:r>
              <a:rPr lang="en-US" altLang="ko-KR" sz="1600" b="1" dirty="0">
                <a:latin typeface="+mn-ea"/>
              </a:rPr>
              <a:t>00  </a:t>
            </a:r>
            <a:r>
              <a:rPr lang="ko-KR" altLang="en-US" sz="1600" b="1" dirty="0">
                <a:latin typeface="+mn-ea"/>
              </a:rPr>
              <a:t>조 </a:t>
            </a:r>
            <a:r>
              <a:rPr lang="en-US" altLang="ko-KR" sz="1600" b="1" dirty="0">
                <a:latin typeface="+mn-ea"/>
              </a:rPr>
              <a:t>(</a:t>
            </a:r>
            <a:r>
              <a:rPr lang="ko-KR" altLang="en-US" sz="1600" b="1" dirty="0">
                <a:latin typeface="+mn-ea"/>
              </a:rPr>
              <a:t>직장 내 괴롭힘 발생 시 조치</a:t>
            </a:r>
            <a:r>
              <a:rPr lang="en-US" altLang="ko-KR" sz="1600" b="1" dirty="0">
                <a:latin typeface="+mn-ea"/>
              </a:rPr>
              <a:t>) </a:t>
            </a:r>
          </a:p>
          <a:p>
            <a:pPr fontAlgn="base" latinLnBrk="0"/>
            <a:endParaRPr lang="ko-KR" altLang="en-US" sz="1400" dirty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① 누구든지 직장 내 괴롭힘 발생 사실을 알게 된 경우 그 사실을 사용자에게 신고할 수 있다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② </a:t>
            </a:r>
            <a:r>
              <a:rPr lang="ko-KR" altLang="en-US" sz="1400" dirty="0" err="1">
                <a:latin typeface="+mn-ea"/>
              </a:rPr>
              <a:t>어린이집은</a:t>
            </a:r>
            <a:r>
              <a:rPr lang="ko-KR" altLang="en-US" sz="1400" dirty="0">
                <a:latin typeface="+mn-ea"/>
              </a:rPr>
              <a:t> 제</a:t>
            </a:r>
            <a:r>
              <a:rPr lang="en-US" altLang="ko-KR" sz="1400" dirty="0">
                <a:latin typeface="+mn-ea"/>
              </a:rPr>
              <a:t>1</a:t>
            </a:r>
            <a:r>
              <a:rPr lang="ko-KR" altLang="en-US" sz="1400" dirty="0">
                <a:latin typeface="+mn-ea"/>
              </a:rPr>
              <a:t>항에 따른 신고를 접수하거나 직장 내 괴롭힘 발생 사실을 인지한 경우에는 지체 없이 </a:t>
            </a:r>
            <a:r>
              <a:rPr lang="ko-KR" altLang="en-US" sz="1400" b="1" u="sng" dirty="0">
                <a:solidFill>
                  <a:srgbClr val="0033CC"/>
                </a:solidFill>
                <a:latin typeface="+mn-ea"/>
              </a:rPr>
              <a:t>당사자 등을 대상으로 그 사실 확인을 위하여 객관적으로 </a:t>
            </a:r>
            <a:r>
              <a:rPr lang="ko-KR" altLang="en-US" sz="1400" dirty="0">
                <a:latin typeface="+mn-ea"/>
              </a:rPr>
              <a:t>조사를 실시하여야 한다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③ </a:t>
            </a:r>
            <a:r>
              <a:rPr lang="ko-KR" altLang="en-US" sz="1400" dirty="0" err="1">
                <a:latin typeface="+mn-ea"/>
              </a:rPr>
              <a:t>어린이집은</a:t>
            </a:r>
            <a:r>
              <a:rPr lang="ko-KR" altLang="en-US" sz="1400" dirty="0">
                <a:latin typeface="+mn-ea"/>
              </a:rPr>
              <a:t> 제</a:t>
            </a:r>
            <a:r>
              <a:rPr lang="en-US" altLang="ko-KR" sz="1400" dirty="0">
                <a:latin typeface="+mn-ea"/>
              </a:rPr>
              <a:t>2</a:t>
            </a:r>
            <a:r>
              <a:rPr lang="ko-KR" altLang="en-US" sz="1400" dirty="0">
                <a:latin typeface="+mn-ea"/>
              </a:rPr>
              <a:t>항에 따른 조사 기간 동안 직장 내 괴롭힘과 관련하여 피해를 입은 보육교직원 또는 피해를 입었다고 주장하는 교직원</a:t>
            </a:r>
            <a:r>
              <a:rPr lang="en-US" altLang="ko-KR" sz="1400" dirty="0">
                <a:latin typeface="+mn-ea"/>
              </a:rPr>
              <a:t>(</a:t>
            </a:r>
            <a:r>
              <a:rPr lang="ko-KR" altLang="en-US" sz="1400" dirty="0">
                <a:latin typeface="+mn-ea"/>
              </a:rPr>
              <a:t>이하 </a:t>
            </a:r>
            <a:r>
              <a:rPr lang="en-US" altLang="ko-KR" sz="1400" dirty="0">
                <a:latin typeface="+mn-ea"/>
              </a:rPr>
              <a:t>"</a:t>
            </a:r>
            <a:r>
              <a:rPr lang="ko-KR" altLang="en-US" sz="1400" dirty="0" err="1">
                <a:latin typeface="+mn-ea"/>
              </a:rPr>
              <a:t>피해교직원등</a:t>
            </a:r>
            <a:r>
              <a:rPr lang="en-US" altLang="ko-KR" sz="1400" dirty="0">
                <a:latin typeface="+mn-ea"/>
              </a:rPr>
              <a:t>"</a:t>
            </a:r>
            <a:r>
              <a:rPr lang="ko-KR" altLang="en-US" sz="1400" dirty="0">
                <a:latin typeface="+mn-ea"/>
              </a:rPr>
              <a:t>이라 한다</a:t>
            </a:r>
            <a:r>
              <a:rPr lang="en-US" altLang="ko-KR" sz="1400" dirty="0">
                <a:latin typeface="+mn-ea"/>
              </a:rPr>
              <a:t>)</a:t>
            </a:r>
            <a:r>
              <a:rPr lang="ko-KR" altLang="en-US" sz="1400" dirty="0">
                <a:latin typeface="+mn-ea"/>
              </a:rPr>
              <a:t>를 보호하기 위하여 필요한 경우 해당 피해교직원 등에 대하여 근무장소의 변경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유급휴가 명령 등 적절한 조치를 하여야 한다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이 경우 원장은 피해교직원 등의 의사에 반하는 조치를 하여서는 아니 된다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④ </a:t>
            </a:r>
            <a:r>
              <a:rPr lang="ko-KR" altLang="en-US" sz="1400" dirty="0" err="1">
                <a:latin typeface="+mn-ea"/>
              </a:rPr>
              <a:t>어린이집은</a:t>
            </a:r>
            <a:r>
              <a:rPr lang="ko-KR" altLang="en-US" sz="1400" dirty="0">
                <a:latin typeface="+mn-ea"/>
              </a:rPr>
              <a:t> 제</a:t>
            </a:r>
            <a:r>
              <a:rPr lang="en-US" altLang="ko-KR" sz="1400" dirty="0">
                <a:latin typeface="+mn-ea"/>
              </a:rPr>
              <a:t>2</a:t>
            </a:r>
            <a:r>
              <a:rPr lang="ko-KR" altLang="en-US" sz="1400" dirty="0">
                <a:latin typeface="+mn-ea"/>
              </a:rPr>
              <a:t>항에 따른 조사 결과 직장 내 괴롭힘 발생 사실이 확인된 때에는 피해교직원이 요청하면 근무장소의 변경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배치전환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유급휴가 명령 등 적절한 조치를 하여야 한다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⑤ </a:t>
            </a:r>
            <a:r>
              <a:rPr lang="ko-KR" altLang="en-US" sz="1400" dirty="0" err="1">
                <a:latin typeface="+mn-ea"/>
              </a:rPr>
              <a:t>어린이집은</a:t>
            </a:r>
            <a:r>
              <a:rPr lang="ko-KR" altLang="en-US" sz="1400" dirty="0">
                <a:latin typeface="+mn-ea"/>
              </a:rPr>
              <a:t> 제</a:t>
            </a:r>
            <a:r>
              <a:rPr lang="en-US" altLang="ko-KR" sz="1400" dirty="0">
                <a:latin typeface="+mn-ea"/>
              </a:rPr>
              <a:t>2</a:t>
            </a:r>
            <a:r>
              <a:rPr lang="ko-KR" altLang="en-US" sz="1400" dirty="0">
                <a:latin typeface="+mn-ea"/>
              </a:rPr>
              <a:t>항에 따른 조사 결과 직장 내 괴롭힘 발생 사실이 확인된 때에는 </a:t>
            </a:r>
            <a:r>
              <a:rPr lang="ko-KR" altLang="en-US" sz="1400" dirty="0" err="1">
                <a:latin typeface="+mn-ea"/>
              </a:rPr>
              <a:t>지체없이</a:t>
            </a:r>
            <a:r>
              <a:rPr lang="ko-KR" altLang="en-US" sz="1400" dirty="0">
                <a:latin typeface="+mn-ea"/>
              </a:rPr>
              <a:t> 행위자에 대하여 징계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근무장소의 변경 등 필요한 조치를 하여야 한다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이 경우 원장은 징계 등의 조치를 하기 전에 그 조치에 대하여 피해교직원의 의견을 들어야 한다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⑥ 어린이집은 직장 내 괴롭힘 발생 사실을 신고한 교직원 및 피해교직원 등에게 해고나 그 밖의 불리한 처우를 하여서는 아니 된다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400" b="1" u="sng" dirty="0">
                <a:solidFill>
                  <a:srgbClr val="0033CC"/>
                </a:solidFill>
                <a:latin typeface="+mn-ea"/>
              </a:rPr>
              <a:t>⑦ 제</a:t>
            </a:r>
            <a:r>
              <a:rPr lang="en-US" altLang="ko-KR" sz="1400" b="1" u="sng" dirty="0">
                <a:solidFill>
                  <a:srgbClr val="0033CC"/>
                </a:solidFill>
                <a:latin typeface="+mn-ea"/>
              </a:rPr>
              <a:t>2</a:t>
            </a:r>
            <a:r>
              <a:rPr lang="ko-KR" altLang="en-US" sz="1400" b="1" u="sng" dirty="0">
                <a:solidFill>
                  <a:srgbClr val="0033CC"/>
                </a:solidFill>
                <a:latin typeface="+mn-ea"/>
              </a:rPr>
              <a:t>항에 따라 직장 내 괴롭힘 발생 사실을 조사한 사람</a:t>
            </a:r>
            <a:r>
              <a:rPr lang="en-US" altLang="ko-KR" sz="1400" b="1" u="sng" dirty="0">
                <a:solidFill>
                  <a:srgbClr val="0033CC"/>
                </a:solidFill>
                <a:latin typeface="+mn-ea"/>
              </a:rPr>
              <a:t>, </a:t>
            </a:r>
            <a:r>
              <a:rPr lang="ko-KR" altLang="en-US" sz="1400" b="1" u="sng" dirty="0">
                <a:solidFill>
                  <a:srgbClr val="0033CC"/>
                </a:solidFill>
                <a:latin typeface="+mn-ea"/>
              </a:rPr>
              <a:t>조사 내용을 보고받은 사람 및 그 밖에 조사 과정에 참여한 사람은 해당 조사 과정에서 알게 된 비밀을 </a:t>
            </a:r>
            <a:r>
              <a:rPr lang="ko-KR" altLang="en-US" sz="1400" b="1" u="sng" dirty="0" err="1">
                <a:solidFill>
                  <a:srgbClr val="0033CC"/>
                </a:solidFill>
                <a:latin typeface="+mn-ea"/>
              </a:rPr>
              <a:t>피해직원등의</a:t>
            </a:r>
            <a:r>
              <a:rPr lang="ko-KR" altLang="en-US" sz="1400" b="1" u="sng" dirty="0">
                <a:solidFill>
                  <a:srgbClr val="0033CC"/>
                </a:solidFill>
                <a:latin typeface="+mn-ea"/>
              </a:rPr>
              <a:t> 의사에 반하여 다른 사람에게 누설하여서는 아니 된다</a:t>
            </a:r>
            <a:r>
              <a:rPr lang="en-US" altLang="ko-KR" sz="1400" b="1" u="sng" dirty="0">
                <a:solidFill>
                  <a:srgbClr val="0033CC"/>
                </a:solidFill>
                <a:latin typeface="+mn-ea"/>
              </a:rPr>
              <a:t>. </a:t>
            </a:r>
            <a:r>
              <a:rPr lang="ko-KR" altLang="en-US" sz="1400" b="1" u="sng" dirty="0">
                <a:solidFill>
                  <a:srgbClr val="0033CC"/>
                </a:solidFill>
                <a:latin typeface="+mn-ea"/>
              </a:rPr>
              <a:t>다만</a:t>
            </a:r>
            <a:r>
              <a:rPr lang="en-US" altLang="ko-KR" sz="1400" b="1" u="sng" dirty="0">
                <a:solidFill>
                  <a:srgbClr val="0033CC"/>
                </a:solidFill>
                <a:latin typeface="+mn-ea"/>
              </a:rPr>
              <a:t>, </a:t>
            </a:r>
            <a:r>
              <a:rPr lang="ko-KR" altLang="en-US" sz="1400" b="1" u="sng" dirty="0">
                <a:solidFill>
                  <a:srgbClr val="0033CC"/>
                </a:solidFill>
                <a:latin typeface="+mn-ea"/>
              </a:rPr>
              <a:t>조사와 관련된 내용을 </a:t>
            </a:r>
            <a:r>
              <a:rPr lang="ko-KR" altLang="en-US" sz="1400" b="1" u="sng" dirty="0" err="1">
                <a:solidFill>
                  <a:srgbClr val="0033CC"/>
                </a:solidFill>
                <a:latin typeface="+mn-ea"/>
              </a:rPr>
              <a:t>어린이집에</a:t>
            </a:r>
            <a:r>
              <a:rPr lang="ko-KR" altLang="en-US" sz="1400" b="1" u="sng" dirty="0">
                <a:solidFill>
                  <a:srgbClr val="0033CC"/>
                </a:solidFill>
                <a:latin typeface="+mn-ea"/>
              </a:rPr>
              <a:t> 보고하거나 관계 기관의 요청에 따라 필요한 정보를 제공하는 </a:t>
            </a:r>
            <a:r>
              <a:rPr lang="ko-KR" altLang="en-US" sz="1400" b="1" u="sng" dirty="0" err="1">
                <a:solidFill>
                  <a:srgbClr val="0033CC"/>
                </a:solidFill>
                <a:latin typeface="+mn-ea"/>
              </a:rPr>
              <a:t>경우는제외한다</a:t>
            </a:r>
            <a:r>
              <a:rPr lang="en-US" altLang="ko-KR" sz="1400" b="1" u="sng" dirty="0">
                <a:solidFill>
                  <a:srgbClr val="0033CC"/>
                </a:solidFill>
                <a:latin typeface="+mn-ea"/>
              </a:rPr>
              <a:t>. </a:t>
            </a:r>
            <a:endParaRPr lang="ko-KR" altLang="en-US" sz="1400" b="1" u="sng" dirty="0">
              <a:solidFill>
                <a:srgbClr val="0033CC"/>
              </a:solidFill>
              <a:latin typeface="+mn-ea"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400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8799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8DC1FB8-5DBC-4A15-8B68-809B6458A732}"/>
              </a:ext>
            </a:extLst>
          </p:cNvPr>
          <p:cNvSpPr txBox="1"/>
          <p:nvPr/>
        </p:nvSpPr>
        <p:spPr>
          <a:xfrm>
            <a:off x="465992" y="382553"/>
            <a:ext cx="8168054" cy="3736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b="1" kern="0" spc="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FF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600" b="1" kern="0" dirty="0">
                <a:solidFill>
                  <a:srgbClr val="FF0000"/>
                </a:solidFill>
                <a:latin typeface="+mn-ea"/>
              </a:rPr>
              <a:t>Q </a:t>
            </a:r>
            <a:r>
              <a:rPr lang="ko-KR" altLang="en-US" sz="1600" b="1" kern="0" dirty="0">
                <a:solidFill>
                  <a:srgbClr val="FF0000"/>
                </a:solidFill>
                <a:latin typeface="+mn-ea"/>
              </a:rPr>
              <a:t>임신중인 여성근로자는 연장근로를 할 수 없다고 하는데 임신초기인 경우 연장근로 관리를 어떻게 해야 하는지</a:t>
            </a:r>
            <a:r>
              <a:rPr lang="en-US" altLang="ko-KR" sz="1600" b="1" kern="0" dirty="0">
                <a:solidFill>
                  <a:srgbClr val="FF0000"/>
                </a:solidFill>
                <a:latin typeface="+mn-ea"/>
              </a:rPr>
              <a:t>?</a:t>
            </a:r>
          </a:p>
          <a:p>
            <a:pPr algn="just" fontAlgn="base">
              <a:lnSpc>
                <a:spcPct val="160000"/>
              </a:lnSpc>
            </a:pPr>
            <a:endParaRPr lang="ko-KR" altLang="en-US" sz="1600" kern="0" dirty="0">
              <a:solidFill>
                <a:srgbClr val="000000"/>
              </a:solidFill>
              <a:latin typeface="+mn-ea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1600" kern="0" dirty="0">
                <a:solidFill>
                  <a:srgbClr val="000000"/>
                </a:solidFill>
                <a:latin typeface="+mn-ea"/>
              </a:rPr>
              <a:t>임신초기에는 외관상으로 임신여부를 제</a:t>
            </a:r>
            <a:r>
              <a:rPr lang="en-US" altLang="ko-KR" sz="1600" kern="0" dirty="0">
                <a:solidFill>
                  <a:srgbClr val="000000"/>
                </a:solidFill>
                <a:latin typeface="+mn-ea"/>
              </a:rPr>
              <a:t>3</a:t>
            </a:r>
            <a:r>
              <a:rPr lang="ko-KR" altLang="en-US" sz="1600" kern="0" dirty="0">
                <a:solidFill>
                  <a:srgbClr val="000000"/>
                </a:solidFill>
                <a:latin typeface="+mn-ea"/>
              </a:rPr>
              <a:t>자가 인지하기 어려움이 있습니다</a:t>
            </a:r>
            <a:r>
              <a:rPr lang="en-US" altLang="ko-KR" sz="1600" kern="0" dirty="0">
                <a:solidFill>
                  <a:srgbClr val="000000"/>
                </a:solidFill>
                <a:latin typeface="+mn-ea"/>
              </a:rPr>
              <a:t>. </a:t>
            </a:r>
            <a:r>
              <a:rPr lang="ko-KR" altLang="en-US" sz="1600" kern="0" dirty="0">
                <a:solidFill>
                  <a:srgbClr val="000000"/>
                </a:solidFill>
                <a:latin typeface="+mn-ea"/>
              </a:rPr>
              <a:t>이는 임산부의 보호의무가 사업주에게 있으며 위반시 징역 또는 벌금</a:t>
            </a:r>
            <a:r>
              <a:rPr lang="en-US" altLang="ko-KR" sz="1600" kern="0" dirty="0">
                <a:solidFill>
                  <a:srgbClr val="000000"/>
                </a:solidFill>
                <a:latin typeface="+mn-ea"/>
              </a:rPr>
              <a:t>(2</a:t>
            </a:r>
            <a:r>
              <a:rPr lang="ko-KR" altLang="en-US" sz="1600" kern="0" dirty="0">
                <a:solidFill>
                  <a:srgbClr val="000000"/>
                </a:solidFill>
                <a:latin typeface="+mn-ea"/>
              </a:rPr>
              <a:t>년 이하의 징역 또는 </a:t>
            </a:r>
            <a:r>
              <a:rPr lang="en-US" altLang="ko-KR" sz="1600" kern="0" dirty="0">
                <a:solidFill>
                  <a:srgbClr val="000000"/>
                </a:solidFill>
                <a:latin typeface="+mn-ea"/>
              </a:rPr>
              <a:t>2</a:t>
            </a:r>
            <a:r>
              <a:rPr lang="ko-KR" altLang="en-US" sz="1600" kern="0" dirty="0">
                <a:solidFill>
                  <a:srgbClr val="000000"/>
                </a:solidFill>
                <a:latin typeface="+mn-ea"/>
              </a:rPr>
              <a:t>천만원 이하의 벌금</a:t>
            </a:r>
            <a:r>
              <a:rPr lang="en-US" altLang="ko-KR" sz="1600" kern="0" dirty="0">
                <a:solidFill>
                  <a:srgbClr val="000000"/>
                </a:solidFill>
                <a:latin typeface="+mn-ea"/>
              </a:rPr>
              <a:t>)</a:t>
            </a:r>
            <a:r>
              <a:rPr lang="ko-KR" altLang="en-US" sz="1600" kern="0" dirty="0">
                <a:solidFill>
                  <a:srgbClr val="000000"/>
                </a:solidFill>
                <a:latin typeface="+mn-ea"/>
              </a:rPr>
              <a:t>이 부과되므로 적법한 모성보호관리를 실천하기 위함이라고 그 취지를 정확히 교직원들에게 인식시킬 필요가 있습니다</a:t>
            </a:r>
            <a:r>
              <a:rPr lang="en-US" altLang="ko-KR" sz="1600" kern="0" dirty="0">
                <a:solidFill>
                  <a:srgbClr val="000000"/>
                </a:solidFill>
                <a:latin typeface="+mn-ea"/>
              </a:rPr>
              <a:t>.</a:t>
            </a:r>
            <a:endParaRPr lang="en-US" altLang="ko-KR" sz="1800" b="1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036495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96607" y="341524"/>
            <a:ext cx="82406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endParaRPr lang="ko-KR" altLang="en-US" sz="20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E2DFF81-A14F-4F19-9A4A-9F42D4E5D62A}"/>
              </a:ext>
            </a:extLst>
          </p:cNvPr>
          <p:cNvSpPr txBox="1"/>
          <p:nvPr/>
        </p:nvSpPr>
        <p:spPr>
          <a:xfrm>
            <a:off x="506775" y="454243"/>
            <a:ext cx="7863502" cy="442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b="1" kern="0" spc="0" dirty="0">
                <a:solidFill>
                  <a:srgbClr val="FF0000"/>
                </a:solidFill>
                <a:effectLst/>
                <a:latin typeface="+mn-ea"/>
              </a:rPr>
              <a:t>Q </a:t>
            </a:r>
            <a:r>
              <a:rPr lang="ko-KR" altLang="en-US" sz="1600" b="1" kern="0" spc="0" dirty="0">
                <a:solidFill>
                  <a:srgbClr val="FF0000"/>
                </a:solidFill>
                <a:effectLst/>
                <a:latin typeface="+mn-ea"/>
              </a:rPr>
              <a:t>근로자가 갑자기 출근하지 않을 경우 대처방안은</a:t>
            </a:r>
            <a:r>
              <a:rPr lang="en-US" altLang="ko-KR" sz="1600" b="1" kern="0" spc="0" dirty="0">
                <a:solidFill>
                  <a:srgbClr val="FF0000"/>
                </a:solidFill>
                <a:effectLst/>
                <a:latin typeface="+mn-ea"/>
              </a:rPr>
              <a:t>?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6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무단결근시 회사는 다음 조치를 밟아 퇴사조치 하는 것이 안전합니다</a:t>
            </a:r>
          </a:p>
          <a:p>
            <a:pPr marL="342900" marR="0" lvl="0" indent="-3429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무단 결근 첫날부터 매일 전화와 카카오톡 등으로 출근을 독려합니다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여기서 통화가 되어 퇴사하겠다는 메시지를 보내오거나 녹음된다면 그대로 퇴사조치 하셔도 됩니다</a:t>
            </a:r>
          </a:p>
          <a:p>
            <a:pPr marL="342900" marR="0" lvl="0" indent="-3429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응답이 계속 없다면 내용증명우편을 보냅니다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en-US" altLang="ko-KR" sz="1600" b="1" u="sng" kern="0" spc="0" dirty="0">
                <a:solidFill>
                  <a:srgbClr val="000000"/>
                </a:solidFill>
                <a:effectLst/>
                <a:latin typeface="+mn-ea"/>
              </a:rPr>
              <a:t>“ </a:t>
            </a:r>
            <a:r>
              <a:rPr lang="ko-KR" altLang="en-US" sz="1600" b="1" u="sng" kern="0" spc="0" dirty="0">
                <a:solidFill>
                  <a:srgbClr val="000000"/>
                </a:solidFill>
                <a:effectLst/>
                <a:latin typeface="+mn-ea"/>
              </a:rPr>
              <a:t>현재 무단결근 중이며 </a:t>
            </a:r>
            <a:r>
              <a:rPr lang="en-US" altLang="ko-KR" sz="1600" b="1" u="sng" kern="0" spc="0" dirty="0">
                <a:solidFill>
                  <a:srgbClr val="000000"/>
                </a:solidFill>
                <a:effectLst/>
                <a:latin typeface="+mn-ea"/>
              </a:rPr>
              <a:t>00</a:t>
            </a:r>
            <a:r>
              <a:rPr lang="ko-KR" altLang="en-US" sz="1600" b="1" u="sng" kern="0" spc="0" dirty="0">
                <a:solidFill>
                  <a:srgbClr val="000000"/>
                </a:solidFill>
                <a:effectLst/>
                <a:latin typeface="+mn-ea"/>
              </a:rPr>
              <a:t>일까지 출근해라</a:t>
            </a:r>
            <a:r>
              <a:rPr lang="en-US" altLang="ko-KR" sz="1600" b="1" u="sng" kern="0" spc="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600" b="1" u="sng" kern="0" spc="0" dirty="0">
                <a:solidFill>
                  <a:srgbClr val="000000"/>
                </a:solidFill>
                <a:effectLst/>
                <a:latin typeface="+mn-ea"/>
              </a:rPr>
              <a:t>그렇지 않으면 계속근로의사가 없는 것으로 보고 </a:t>
            </a:r>
            <a:r>
              <a:rPr lang="ko-KR" altLang="en-US" sz="1600" b="1" u="sng" kern="0" spc="0" dirty="0" err="1">
                <a:solidFill>
                  <a:srgbClr val="000000"/>
                </a:solidFill>
                <a:effectLst/>
                <a:latin typeface="+mn-ea"/>
              </a:rPr>
              <a:t>자진퇴사처리하겠다</a:t>
            </a:r>
            <a:r>
              <a:rPr lang="ko-KR" altLang="en-US" sz="1600" b="1" u="sng" kern="0" spc="0" dirty="0">
                <a:solidFill>
                  <a:srgbClr val="000000"/>
                </a:solidFill>
                <a:effectLst/>
                <a:latin typeface="+mn-ea"/>
              </a:rPr>
              <a:t>”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라</a:t>
            </a:r>
            <a:r>
              <a:rPr lang="ko-KR" altLang="en-US" sz="1600" kern="0" dirty="0">
                <a:solidFill>
                  <a:srgbClr val="000000"/>
                </a:solidFill>
                <a:latin typeface="+mn-ea"/>
              </a:rPr>
              <a:t>는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 메시지를 분명히 담아야 합니다</a:t>
            </a:r>
          </a:p>
          <a:p>
            <a:pPr marL="342900" marR="0" lvl="0" indent="-3429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기한까지 출근하지 않거나 답변이 없으면 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+mn-ea"/>
              </a:rPr>
              <a:t>자진퇴사로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 상실신고 처리하시고 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+mn-ea"/>
              </a:rPr>
              <a:t>퇴직금등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 금품은 급여계좌로 지급하시면 됩니다 </a:t>
            </a:r>
          </a:p>
        </p:txBody>
      </p:sp>
    </p:spTree>
    <p:extLst>
      <p:ext uri="{BB962C8B-B14F-4D97-AF65-F5344CB8AC3E}">
        <p14:creationId xmlns:p14="http://schemas.microsoft.com/office/powerpoint/2010/main" val="2111150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38977" y="429659"/>
            <a:ext cx="8020279" cy="655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 fontAlgn="base" latinLnBrk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b="1" kern="0" spc="0" dirty="0">
                <a:solidFill>
                  <a:srgbClr val="0000FF"/>
                </a:solidFill>
                <a:effectLst/>
                <a:latin typeface="+mn-ea"/>
              </a:rPr>
              <a:t>3. </a:t>
            </a:r>
            <a:r>
              <a:rPr lang="ko-KR" altLang="en-US" sz="2000" b="1" kern="0" spc="0" dirty="0">
                <a:solidFill>
                  <a:srgbClr val="0000FF"/>
                </a:solidFill>
                <a:effectLst/>
                <a:latin typeface="+mn-ea"/>
              </a:rPr>
              <a:t>연차유급휴가 </a:t>
            </a:r>
            <a:endParaRPr lang="en-US" altLang="ko-KR" sz="2000" b="1" kern="0" spc="0" dirty="0">
              <a:solidFill>
                <a:srgbClr val="0000FF"/>
              </a:solidFill>
              <a:effectLst/>
              <a:latin typeface="+mn-ea"/>
            </a:endParaRPr>
          </a:p>
          <a:p>
            <a:pPr marL="0" marR="0" indent="0" algn="ctr" fontAlgn="base" latinLnBrk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ctr" fontAlgn="base" latinLnBrk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r>
              <a:rPr lang="ko-KR" altLang="en-US" b="1" kern="0" spc="0" dirty="0" err="1">
                <a:solidFill>
                  <a:srgbClr val="0000FF"/>
                </a:solidFill>
                <a:effectLst/>
                <a:latin typeface="+mn-ea"/>
              </a:rPr>
              <a:t>고용부</a:t>
            </a:r>
            <a:r>
              <a:rPr lang="en-US" altLang="ko-KR" b="1" kern="0" spc="0" dirty="0">
                <a:solidFill>
                  <a:srgbClr val="0000FF"/>
                </a:solidFill>
                <a:effectLst/>
                <a:latin typeface="+mn-ea"/>
              </a:rPr>
              <a:t>, </a:t>
            </a:r>
            <a:r>
              <a:rPr lang="ko-KR" altLang="en-US" b="1" kern="0" spc="0" dirty="0">
                <a:solidFill>
                  <a:srgbClr val="0000FF"/>
                </a:solidFill>
                <a:effectLst/>
                <a:latin typeface="+mn-ea"/>
              </a:rPr>
              <a:t>연차유급휴가 행정해석 변경</a:t>
            </a:r>
            <a:endParaRPr lang="ko-KR" altLang="en-US" b="1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177800" marR="0" indent="-177800" algn="ctr" fontAlgn="base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altLang="ko-KR" b="1" kern="0" spc="0" dirty="0">
                <a:solidFill>
                  <a:srgbClr val="0000FF"/>
                </a:solidFill>
                <a:effectLst/>
                <a:latin typeface="+mn-ea"/>
              </a:rPr>
              <a:t>- 1</a:t>
            </a:r>
            <a:r>
              <a:rPr lang="ko-KR" altLang="en-US" b="1" kern="0" spc="0" dirty="0">
                <a:solidFill>
                  <a:srgbClr val="0000FF"/>
                </a:solidFill>
                <a:effectLst/>
                <a:latin typeface="+mn-ea"/>
              </a:rPr>
              <a:t>년간의 근로를 </a:t>
            </a:r>
            <a:r>
              <a:rPr lang="ko-KR" altLang="en-US" b="1" kern="0" spc="0" dirty="0" err="1">
                <a:solidFill>
                  <a:srgbClr val="0000FF"/>
                </a:solidFill>
                <a:effectLst/>
                <a:latin typeface="+mn-ea"/>
              </a:rPr>
              <a:t>마친“다음</a:t>
            </a:r>
            <a:r>
              <a:rPr lang="ko-KR" altLang="en-US" b="1" kern="0" spc="0" dirty="0">
                <a:solidFill>
                  <a:srgbClr val="0000FF"/>
                </a:solidFill>
                <a:effectLst/>
                <a:latin typeface="+mn-ea"/>
              </a:rPr>
              <a:t> 날 근로관계가 있어야”</a:t>
            </a:r>
            <a:endParaRPr lang="ko-KR" altLang="en-US" b="1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165100" marR="0" indent="-165100" algn="ctr" fontAlgn="base" latinLnBrk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r>
              <a:rPr lang="ko-KR" altLang="en-US" b="1" kern="0" spc="0" dirty="0">
                <a:solidFill>
                  <a:srgbClr val="0000FF"/>
                </a:solidFill>
                <a:effectLst/>
                <a:latin typeface="+mn-ea"/>
              </a:rPr>
              <a:t>연차휴가 및 그 미사용 수당 청구 가능 </a:t>
            </a:r>
            <a:r>
              <a:rPr lang="en-US" altLang="ko-KR" b="1" kern="0" spc="0" dirty="0">
                <a:solidFill>
                  <a:srgbClr val="0000FF"/>
                </a:solidFill>
                <a:effectLst/>
                <a:latin typeface="+mn-ea"/>
              </a:rPr>
              <a:t>-</a:t>
            </a:r>
            <a:endParaRPr lang="ko-KR" altLang="en-US" b="1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51000"/>
              </a:lnSpc>
              <a:spcBef>
                <a:spcPts val="1500"/>
              </a:spcBef>
              <a:spcAft>
                <a:spcPts val="0"/>
              </a:spcAft>
            </a:pPr>
            <a:r>
              <a:rPr lang="ko-KR" altLang="en-US" sz="1600" b="1" kern="0" spc="-40" dirty="0">
                <a:solidFill>
                  <a:srgbClr val="000000"/>
                </a:solidFill>
                <a:effectLst/>
                <a:latin typeface="+mn-ea"/>
              </a:rPr>
              <a:t>고용노동부는 근로기준법 제</a:t>
            </a:r>
            <a:r>
              <a:rPr lang="en-US" altLang="ko-KR" sz="1600" b="1" kern="0" spc="-40" dirty="0">
                <a:solidFill>
                  <a:srgbClr val="000000"/>
                </a:solidFill>
                <a:effectLst/>
                <a:latin typeface="+mn-ea"/>
              </a:rPr>
              <a:t>60</a:t>
            </a:r>
            <a:r>
              <a:rPr lang="ko-KR" altLang="en-US" sz="1600" b="1" kern="0" spc="-40" dirty="0">
                <a:solidFill>
                  <a:srgbClr val="000000"/>
                </a:solidFill>
                <a:effectLst/>
                <a:latin typeface="+mn-ea"/>
              </a:rPr>
              <a:t>조제</a:t>
            </a:r>
            <a:r>
              <a:rPr lang="en-US" altLang="ko-KR" sz="1600" b="1" kern="0" spc="-4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ko-KR" altLang="en-US" sz="1600" b="1" kern="0" spc="-40" dirty="0">
                <a:solidFill>
                  <a:srgbClr val="000000"/>
                </a:solidFill>
                <a:effectLst/>
                <a:latin typeface="+mn-ea"/>
              </a:rPr>
              <a:t>항에 따른 “</a:t>
            </a:r>
            <a:r>
              <a:rPr lang="en-US" altLang="ko-KR" sz="1600" b="1" kern="0" spc="-40" dirty="0">
                <a:solidFill>
                  <a:srgbClr val="000000"/>
                </a:solidFill>
                <a:effectLst/>
                <a:latin typeface="+mn-ea"/>
              </a:rPr>
              <a:t>｢1</a:t>
            </a:r>
            <a:r>
              <a:rPr lang="ko-KR" altLang="en-US" sz="1600" b="1" kern="0" spc="-40" dirty="0">
                <a:solidFill>
                  <a:srgbClr val="000000"/>
                </a:solidFill>
                <a:effectLst/>
                <a:latin typeface="+mn-ea"/>
              </a:rPr>
              <a:t>년간 </a:t>
            </a:r>
            <a:r>
              <a:rPr lang="en-US" altLang="ko-KR" sz="1600" b="1" kern="0" spc="-40" dirty="0">
                <a:solidFill>
                  <a:srgbClr val="000000"/>
                </a:solidFill>
                <a:effectLst/>
                <a:latin typeface="+mn-ea"/>
              </a:rPr>
              <a:t>80% </a:t>
            </a:r>
            <a:r>
              <a:rPr lang="ko-KR" altLang="en-US" sz="1600" b="1" kern="0" spc="-40" dirty="0">
                <a:solidFill>
                  <a:srgbClr val="000000"/>
                </a:solidFill>
                <a:effectLst/>
                <a:latin typeface="+mn-ea"/>
              </a:rPr>
              <a:t>이상</a:t>
            </a:r>
            <a:r>
              <a:rPr lang="ko-KR" altLang="en-US" sz="1600" b="1" kern="0" spc="-50" dirty="0">
                <a:solidFill>
                  <a:srgbClr val="000000"/>
                </a:solidFill>
                <a:effectLst/>
                <a:latin typeface="+mn-ea"/>
              </a:rPr>
              <a:t> 출</a:t>
            </a:r>
            <a:r>
              <a:rPr lang="ko-KR" altLang="en-US" sz="1600" b="1" kern="0" spc="-80" dirty="0">
                <a:solidFill>
                  <a:srgbClr val="000000"/>
                </a:solidFill>
                <a:effectLst/>
                <a:latin typeface="+mn-ea"/>
              </a:rPr>
              <a:t>근한 근로자에게 주어지는</a:t>
            </a:r>
            <a:r>
              <a:rPr lang="ko-KR" altLang="en-US" sz="1600" b="1" kern="0" spc="-3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en-US" altLang="ko-KR" sz="1600" b="1" kern="0" spc="-50" dirty="0">
                <a:solidFill>
                  <a:srgbClr val="000000"/>
                </a:solidFill>
                <a:effectLst/>
                <a:latin typeface="+mn-ea"/>
              </a:rPr>
              <a:t>15</a:t>
            </a:r>
            <a:r>
              <a:rPr lang="ko-KR" altLang="en-US" sz="1600" b="1" kern="0" spc="-50" dirty="0">
                <a:solidFill>
                  <a:srgbClr val="000000"/>
                </a:solidFill>
                <a:effectLst/>
                <a:latin typeface="+mn-ea"/>
              </a:rPr>
              <a:t>일의 연차휴가</a:t>
            </a:r>
            <a:r>
              <a:rPr lang="en-US" altLang="ko-KR" sz="1600" b="1" kern="0" spc="-50" dirty="0">
                <a:solidFill>
                  <a:srgbClr val="000000"/>
                </a:solidFill>
                <a:effectLst/>
                <a:latin typeface="+mn-ea"/>
              </a:rPr>
              <a:t>｣</a:t>
            </a:r>
            <a:r>
              <a:rPr lang="ko-KR" altLang="en-US" sz="1600" b="1" kern="0" spc="-50" dirty="0">
                <a:solidFill>
                  <a:srgbClr val="000000"/>
                </a:solidFill>
                <a:effectLst/>
                <a:latin typeface="+mn-ea"/>
              </a:rPr>
              <a:t>에 대한 행정해석을</a:t>
            </a:r>
            <a:r>
              <a:rPr lang="ko-KR" altLang="en-US" sz="1600" b="1" kern="0" spc="-20" dirty="0">
                <a:solidFill>
                  <a:srgbClr val="000000"/>
                </a:solidFill>
                <a:effectLst/>
                <a:latin typeface="+mn-ea"/>
              </a:rPr>
              <a:t> 변경하여 </a:t>
            </a:r>
            <a:r>
              <a:rPr lang="en-US" altLang="ko-KR" sz="1600" b="1" u="sng" kern="0" spc="-2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12.16</a:t>
            </a:r>
            <a:r>
              <a:rPr lang="ko-KR" altLang="en-US" sz="1600" b="1" u="sng" kern="0" spc="-2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일부터 시행한다</a:t>
            </a:r>
            <a:r>
              <a:rPr lang="en-US" altLang="ko-KR" sz="1600" b="1" kern="0" spc="-20" dirty="0">
                <a:solidFill>
                  <a:srgbClr val="000000"/>
                </a:solidFill>
                <a:effectLst/>
                <a:latin typeface="+mn-ea"/>
              </a:rPr>
              <a:t>.”</a:t>
            </a:r>
            <a:r>
              <a:rPr lang="ko-KR" altLang="en-US" sz="1600" b="1" kern="0" spc="-20" dirty="0">
                <a:solidFill>
                  <a:srgbClr val="000000"/>
                </a:solidFill>
                <a:effectLst/>
                <a:latin typeface="+mn-ea"/>
              </a:rPr>
              <a:t>고 밝혔다</a:t>
            </a:r>
            <a:r>
              <a:rPr lang="en-US" altLang="ko-KR" sz="1600" b="1" kern="0" spc="-2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311150" marR="0" indent="-311150" algn="just" fontAlgn="base" latinLnBrk="1">
              <a:lnSpc>
                <a:spcPct val="151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+mn-ea"/>
              </a:rPr>
              <a:t>ㅇ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ko-KR" altLang="en-US" sz="1400" kern="0" spc="30" dirty="0">
                <a:solidFill>
                  <a:srgbClr val="000000"/>
                </a:solidFill>
                <a:effectLst/>
                <a:latin typeface="+mn-ea"/>
              </a:rPr>
              <a:t>그동안은 </a:t>
            </a:r>
            <a:r>
              <a:rPr lang="en-US" altLang="ko-KR" sz="1400" kern="0" spc="3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ko-KR" altLang="en-US" sz="1400" kern="0" spc="30" dirty="0">
                <a:solidFill>
                  <a:srgbClr val="000000"/>
                </a:solidFill>
                <a:effectLst/>
                <a:latin typeface="+mn-ea"/>
              </a:rPr>
              <a:t>년간</a:t>
            </a:r>
            <a:r>
              <a:rPr lang="en-US" altLang="ko-KR" sz="1400" kern="0" spc="30" dirty="0">
                <a:solidFill>
                  <a:srgbClr val="000000"/>
                </a:solidFill>
                <a:effectLst/>
                <a:latin typeface="+mn-ea"/>
              </a:rPr>
              <a:t>(365</a:t>
            </a:r>
            <a:r>
              <a:rPr lang="ko-KR" altLang="en-US" sz="1400" kern="0" spc="30" dirty="0">
                <a:solidFill>
                  <a:srgbClr val="000000"/>
                </a:solidFill>
                <a:effectLst/>
                <a:latin typeface="+mn-ea"/>
              </a:rPr>
              <a:t>일</a:t>
            </a:r>
            <a:r>
              <a:rPr lang="en-US" altLang="ko-KR" sz="1400" kern="0" spc="30" dirty="0">
                <a:solidFill>
                  <a:srgbClr val="000000"/>
                </a:solidFill>
                <a:effectLst/>
                <a:latin typeface="+mn-ea"/>
              </a:rPr>
              <a:t>) </a:t>
            </a:r>
            <a:r>
              <a:rPr lang="ko-KR" altLang="en-US" sz="1400" kern="0" spc="30" dirty="0">
                <a:solidFill>
                  <a:srgbClr val="000000"/>
                </a:solidFill>
                <a:effectLst/>
                <a:latin typeface="+mn-ea"/>
              </a:rPr>
              <a:t>근로관계가 존속하고</a:t>
            </a:r>
            <a:r>
              <a:rPr lang="en-US" altLang="ko-KR" sz="1400" kern="0" spc="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400" kern="0" spc="30" dirty="0">
                <a:solidFill>
                  <a:srgbClr val="000000"/>
                </a:solidFill>
                <a:effectLst/>
                <a:latin typeface="+mn-ea"/>
              </a:rPr>
              <a:t>그 중 </a:t>
            </a:r>
            <a:r>
              <a:rPr lang="en-US" altLang="ko-KR" sz="1400" kern="0" spc="30" dirty="0">
                <a:solidFill>
                  <a:srgbClr val="000000"/>
                </a:solidFill>
                <a:effectLst/>
                <a:latin typeface="+mn-ea"/>
              </a:rPr>
              <a:t>80% </a:t>
            </a:r>
            <a:r>
              <a:rPr lang="ko-KR" altLang="en-US" sz="1400" kern="0" spc="30" dirty="0">
                <a:solidFill>
                  <a:srgbClr val="000000"/>
                </a:solidFill>
                <a:effectLst/>
                <a:latin typeface="+mn-ea"/>
              </a:rPr>
              <a:t>이상 출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근하면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, 15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일의 연차가 주어지는데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만약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년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(365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일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의 근로를 마치고 바로 퇴직하는 경우에는 연차를 사용할 수는 없지만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그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15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일분의 미사용 연차를 수당으로 청구할 수 있다고 보았다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314960" marR="0" indent="-314960" algn="just" fontAlgn="base" latinLnBrk="1">
              <a:lnSpc>
                <a:spcPct val="151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+mn-ea"/>
              </a:rPr>
              <a:t>ㅇ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ko-KR" altLang="en-US" sz="1600" kern="0" spc="-10" dirty="0">
                <a:solidFill>
                  <a:srgbClr val="000000"/>
                </a:solidFill>
                <a:effectLst/>
                <a:latin typeface="+mn-ea"/>
              </a:rPr>
              <a:t>그러나 </a:t>
            </a:r>
            <a:r>
              <a:rPr lang="ko-KR" altLang="en-US" sz="1600" u="sng" kern="0" spc="-1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앞으로는 </a:t>
            </a:r>
            <a:r>
              <a:rPr lang="en-US" altLang="ko-KR" sz="1600" u="sng" kern="0" spc="-1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1</a:t>
            </a:r>
            <a:r>
              <a:rPr lang="ko-KR" altLang="en-US" sz="1600" u="sng" kern="0" spc="-1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년간 근로관계가 존속하고</a:t>
            </a:r>
            <a:r>
              <a:rPr lang="en-US" altLang="ko-KR" sz="1600" u="sng" kern="0" spc="-1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, 80% </a:t>
            </a:r>
            <a:r>
              <a:rPr lang="ko-KR" altLang="en-US" sz="1600" u="sng" kern="0" spc="-1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이상 출근해도</a:t>
            </a:r>
            <a:r>
              <a:rPr lang="en-US" altLang="ko-KR" sz="16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, </a:t>
            </a:r>
            <a:r>
              <a:rPr lang="ko-KR" altLang="en-US" sz="1600" b="1" u="sng" kern="0" spc="-4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그 </a:t>
            </a:r>
            <a:r>
              <a:rPr lang="en-US" altLang="ko-KR" sz="1600" b="1" u="sng" kern="0" spc="-4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1</a:t>
            </a:r>
            <a:r>
              <a:rPr lang="ko-KR" altLang="en-US" sz="1600" b="1" u="sng" kern="0" spc="-4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년의 근로를 마친 다음날</a:t>
            </a:r>
            <a:r>
              <a:rPr lang="en-US" altLang="ko-KR" sz="1600" b="1" u="sng" kern="0" spc="-4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(366</a:t>
            </a:r>
            <a:r>
              <a:rPr lang="ko-KR" altLang="en-US" sz="1600" b="1" u="sng" kern="0" spc="-4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일째</a:t>
            </a:r>
            <a:r>
              <a:rPr lang="en-US" altLang="ko-KR" sz="1600" b="1" u="sng" kern="0" spc="-4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) </a:t>
            </a:r>
            <a:r>
              <a:rPr lang="ko-KR" altLang="en-US" sz="1600" b="1" u="sng" kern="0" spc="-4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근로관계가 있어야 </a:t>
            </a:r>
            <a:r>
              <a:rPr lang="en-US" altLang="ko-KR" sz="1600" b="1" u="sng" kern="0" spc="-4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15</a:t>
            </a:r>
            <a:r>
              <a:rPr lang="ko-KR" altLang="en-US" sz="1600" b="1" u="sng" kern="0" spc="-4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일의</a:t>
            </a:r>
            <a:r>
              <a:rPr lang="ko-KR" altLang="en-US" sz="16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 </a:t>
            </a:r>
            <a:r>
              <a:rPr lang="ko-KR" altLang="en-US" sz="1600" b="1" u="sng" kern="0" spc="-2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연차가 발생하고</a:t>
            </a:r>
            <a:r>
              <a:rPr lang="en-US" altLang="ko-KR" sz="1600" b="1" u="sng" kern="0" spc="-2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, </a:t>
            </a:r>
            <a:r>
              <a:rPr lang="ko-KR" altLang="en-US" sz="1600" b="1" u="sng" kern="0" spc="-2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퇴직에 따른 연차 미사용 수당도 청구</a:t>
            </a:r>
            <a:r>
              <a:rPr lang="ko-KR" altLang="en-US" sz="1600" u="sng" kern="0" spc="-2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할 수 있는</a:t>
            </a:r>
            <a:r>
              <a:rPr lang="ko-KR" altLang="en-US" sz="16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 것으로 해석을 변경한다</a:t>
            </a:r>
            <a:r>
              <a:rPr lang="en-US" altLang="ko-KR" sz="1600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.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fontAlgn="base">
              <a:lnSpc>
                <a:spcPct val="150000"/>
              </a:lnSpc>
            </a:pPr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6660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38977" y="429659"/>
            <a:ext cx="8020279" cy="6129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fontAlgn="base" latinLnBrk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한컴바탕"/>
            </a:endParaRPr>
          </a:p>
          <a:p>
            <a:pPr marL="383540" marR="0" indent="-383540" algn="just" fontAlgn="base" latinLnBrk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○</a:t>
            </a:r>
            <a:r>
              <a:rPr lang="ko-KR" altLang="en-US" sz="1400" kern="0" spc="-30" dirty="0">
                <a:solidFill>
                  <a:srgbClr val="000000"/>
                </a:solidFill>
                <a:effectLst/>
                <a:latin typeface="+mn-ea"/>
              </a:rPr>
              <a:t> ’</a:t>
            </a:r>
            <a:r>
              <a:rPr lang="en-US" altLang="ko-KR" sz="1400" kern="0" spc="-30" dirty="0">
                <a:solidFill>
                  <a:srgbClr val="000000"/>
                </a:solidFill>
                <a:effectLst/>
                <a:latin typeface="+mn-ea"/>
              </a:rPr>
              <a:t>21.10.14.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대법원 판결의 취지에 따라 전문가 자문을 거쳐 변경한 행정해석*의 주요 내용은 다음과 같음</a:t>
            </a:r>
          </a:p>
          <a:p>
            <a:pPr marL="528320" marR="0" indent="-528320" algn="just" fontAlgn="base" latinLnBrk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* </a:t>
            </a: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｢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연차유급휴가청구권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‧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수당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‧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근로수당과 관련된 지침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｣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을 개정</a:t>
            </a:r>
          </a:p>
          <a:p>
            <a:pPr marL="481330" marR="0" indent="-481330" algn="just" fontAlgn="base" latinLnBrk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➊ </a:t>
            </a:r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+mn-ea"/>
              </a:rPr>
              <a:t>근기법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 제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60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조 ①의 연차휴가 사용 권리는 </a:t>
            </a:r>
            <a:r>
              <a:rPr lang="ko-KR" altLang="en-US" sz="14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전년도 </a:t>
            </a:r>
            <a:r>
              <a:rPr lang="en-US" altLang="ko-KR" sz="14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1</a:t>
            </a:r>
            <a:r>
              <a:rPr lang="ko-KR" altLang="en-US" sz="14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년간 근로를 </a:t>
            </a:r>
            <a:r>
              <a:rPr lang="ko-KR" altLang="en-US" sz="1400" b="1" u="sng" kern="0" spc="-6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마친 다음 날 발생</a:t>
            </a:r>
            <a:r>
              <a:rPr lang="ko-KR" altLang="en-US" sz="1400" u="sng" kern="0" spc="-6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하며</a:t>
            </a:r>
            <a:r>
              <a:rPr lang="en-US" altLang="ko-KR" sz="1400" kern="0" spc="-6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400" kern="0" spc="-60" dirty="0">
                <a:solidFill>
                  <a:srgbClr val="000000"/>
                </a:solidFill>
                <a:effectLst/>
                <a:latin typeface="+mn-ea"/>
              </a:rPr>
              <a:t>제</a:t>
            </a:r>
            <a:r>
              <a:rPr lang="en-US" altLang="ko-KR" sz="1400" kern="0" spc="-60" dirty="0">
                <a:solidFill>
                  <a:srgbClr val="000000"/>
                </a:solidFill>
                <a:effectLst/>
                <a:latin typeface="+mn-ea"/>
              </a:rPr>
              <a:t>60</a:t>
            </a:r>
            <a:r>
              <a:rPr lang="ko-KR" altLang="en-US" sz="1400" kern="0" spc="-60" dirty="0" err="1">
                <a:solidFill>
                  <a:srgbClr val="000000"/>
                </a:solidFill>
                <a:effectLst/>
                <a:latin typeface="+mn-ea"/>
              </a:rPr>
              <a:t>조②의</a:t>
            </a:r>
            <a:r>
              <a:rPr lang="ko-KR" altLang="en-US" sz="1400" kern="0" spc="-60" dirty="0">
                <a:solidFill>
                  <a:srgbClr val="000000"/>
                </a:solidFill>
                <a:effectLst/>
                <a:latin typeface="+mn-ea"/>
              </a:rPr>
              <a:t> 연차휴가 사용 권리도 </a:t>
            </a:r>
            <a:r>
              <a:rPr lang="en-US" altLang="ko-KR" sz="1400" b="1" u="sng" kern="0" spc="-6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1</a:t>
            </a:r>
            <a:r>
              <a:rPr lang="ko-KR" altLang="en-US" sz="1400" b="1" u="sng" kern="0" spc="-6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개월의 근로를 마친 다음 날 발생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593090" marR="0" indent="-593090" algn="just" fontAlgn="base" latinLnBrk="1">
              <a:lnSpc>
                <a:spcPct val="155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➋ </a:t>
            </a: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정규직</a:t>
            </a: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‧</a:t>
            </a: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계약직 모두 </a:t>
            </a: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년</a:t>
            </a: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(365</a:t>
            </a: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일</a:t>
            </a: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)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근로 후 퇴직하면 제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60</a:t>
            </a:r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+mn-ea"/>
              </a:rPr>
              <a:t>조①의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15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일 연차 미사용 수당을 청구할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593090" marR="0" indent="-593090" algn="just" fontAlgn="base" latinLnBrk="1">
              <a:lnSpc>
                <a:spcPct val="15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altLang="ko-KR" sz="1400" kern="0" dirty="0">
                <a:solidFill>
                  <a:srgbClr val="000000"/>
                </a:solidFill>
                <a:latin typeface="+mn-ea"/>
              </a:rPr>
              <a:t> 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 수 없고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다음 날인 </a:t>
            </a: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366</a:t>
            </a: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일째 </a:t>
            </a:r>
            <a:r>
              <a:rPr lang="ko-KR" altLang="en-US" sz="1400" b="1" kern="0" spc="-110" dirty="0">
                <a:solidFill>
                  <a:srgbClr val="000000"/>
                </a:solidFill>
                <a:effectLst/>
                <a:latin typeface="+mn-ea"/>
              </a:rPr>
              <a:t>근로관계 존속 후 퇴직하면 </a:t>
            </a:r>
            <a:r>
              <a:rPr lang="en-US" altLang="ko-KR" sz="1400" b="1" kern="0" spc="-110" dirty="0">
                <a:solidFill>
                  <a:srgbClr val="000000"/>
                </a:solidFill>
                <a:effectLst/>
                <a:latin typeface="+mn-ea"/>
              </a:rPr>
              <a:t>15</a:t>
            </a:r>
            <a:r>
              <a:rPr lang="ko-KR" altLang="en-US" sz="1400" b="1" kern="0" spc="-110" dirty="0">
                <a:solidFill>
                  <a:srgbClr val="000000"/>
                </a:solidFill>
                <a:effectLst/>
                <a:latin typeface="+mn-ea"/>
              </a:rPr>
              <a:t>일 연차 전부에 대해 수당 청구</a:t>
            </a:r>
            <a:r>
              <a:rPr lang="ko-KR" altLang="en-US" sz="1400" kern="0" spc="-80" dirty="0">
                <a:solidFill>
                  <a:srgbClr val="000000"/>
                </a:solidFill>
                <a:effectLst/>
                <a:latin typeface="+mn-ea"/>
              </a:rPr>
              <a:t> 가능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448310" marR="0" indent="-448310" algn="just" fontAlgn="base" latinLnBrk="1">
              <a:lnSpc>
                <a:spcPct val="15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- </a:t>
            </a:r>
            <a:r>
              <a:rPr lang="ko-KR" altLang="en-US" sz="1400" kern="0" spc="-20" dirty="0">
                <a:solidFill>
                  <a:srgbClr val="000000"/>
                </a:solidFill>
                <a:effectLst/>
                <a:latin typeface="+mn-ea"/>
              </a:rPr>
              <a:t>제</a:t>
            </a:r>
            <a:r>
              <a:rPr lang="en-US" altLang="ko-KR" sz="1400" kern="0" spc="-20" dirty="0">
                <a:solidFill>
                  <a:srgbClr val="000000"/>
                </a:solidFill>
                <a:effectLst/>
                <a:latin typeface="+mn-ea"/>
              </a:rPr>
              <a:t>60</a:t>
            </a:r>
            <a:r>
              <a:rPr lang="ko-KR" altLang="en-US" sz="1400" kern="0" spc="-20" dirty="0">
                <a:solidFill>
                  <a:srgbClr val="000000"/>
                </a:solidFill>
                <a:effectLst/>
                <a:latin typeface="+mn-ea"/>
              </a:rPr>
              <a:t>조 ②의 연차휴가도 그 </a:t>
            </a:r>
            <a:r>
              <a:rPr lang="en-US" altLang="ko-KR" sz="1400" b="1" kern="0" spc="-2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ko-KR" altLang="en-US" sz="1400" b="1" kern="0" spc="-20" dirty="0">
                <a:solidFill>
                  <a:srgbClr val="000000"/>
                </a:solidFill>
                <a:effectLst/>
                <a:latin typeface="+mn-ea"/>
              </a:rPr>
              <a:t>개월 근로를 마친 다음 날 근로관계</a:t>
            </a: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 존속 후 퇴직해야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 퇴직 전월의 개근에 대한 연차 미사용 </a:t>
            </a: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수당 청구 가능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513080" marR="0" indent="-513080" algn="just" fontAlgn="base" latinLnBrk="1">
              <a:lnSpc>
                <a:spcPct val="155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➌ </a:t>
            </a: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정규직이 마지막 근무하는 해 </a:t>
            </a: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년</a:t>
            </a: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(365</a:t>
            </a: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일</a:t>
            </a: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) </a:t>
            </a: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근무하고 퇴직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하는 </a:t>
            </a:r>
            <a:r>
              <a:rPr lang="ko-KR" altLang="en-US" sz="1400" kern="0" spc="-30" dirty="0">
                <a:solidFill>
                  <a:srgbClr val="000000"/>
                </a:solidFill>
                <a:effectLst/>
                <a:latin typeface="+mn-ea"/>
              </a:rPr>
              <a:t>경우</a:t>
            </a:r>
            <a:r>
              <a:rPr lang="en-US" altLang="ko-KR" sz="1400" kern="0" spc="-30" dirty="0">
                <a:solidFill>
                  <a:srgbClr val="000000"/>
                </a:solidFill>
                <a:effectLst/>
                <a:latin typeface="+mn-ea"/>
              </a:rPr>
              <a:t>, 80% </a:t>
            </a:r>
            <a:r>
              <a:rPr lang="ko-KR" altLang="en-US" sz="1400" kern="0" spc="-30" dirty="0">
                <a:solidFill>
                  <a:srgbClr val="000000"/>
                </a:solidFill>
                <a:effectLst/>
                <a:latin typeface="+mn-ea"/>
              </a:rPr>
              <a:t>출근율을 충족하더라도 </a:t>
            </a:r>
            <a:r>
              <a:rPr lang="ko-KR" altLang="en-US" sz="1400" b="1" kern="0" spc="-30" dirty="0">
                <a:solidFill>
                  <a:srgbClr val="000000"/>
                </a:solidFill>
                <a:effectLst/>
                <a:latin typeface="+mn-ea"/>
              </a:rPr>
              <a:t>제</a:t>
            </a:r>
            <a:r>
              <a:rPr lang="en-US" altLang="ko-KR" sz="1400" b="1" kern="0" spc="-30" dirty="0">
                <a:solidFill>
                  <a:srgbClr val="000000"/>
                </a:solidFill>
                <a:effectLst/>
                <a:latin typeface="+mn-ea"/>
              </a:rPr>
              <a:t>60</a:t>
            </a:r>
            <a:r>
              <a:rPr lang="ko-KR" altLang="en-US" sz="1400" b="1" kern="0" spc="-30" dirty="0">
                <a:solidFill>
                  <a:srgbClr val="000000"/>
                </a:solidFill>
                <a:effectLst/>
                <a:latin typeface="+mn-ea"/>
              </a:rPr>
              <a:t>조 ①</a:t>
            </a:r>
            <a:r>
              <a:rPr lang="en-US" altLang="ko-KR" sz="1400" b="1" kern="0" spc="-30" dirty="0">
                <a:solidFill>
                  <a:srgbClr val="000000"/>
                </a:solidFill>
                <a:effectLst/>
                <a:latin typeface="+mn-ea"/>
              </a:rPr>
              <a:t>‧④</a:t>
            </a:r>
            <a:r>
              <a:rPr lang="ko-KR" altLang="en-US" sz="1400" b="1" kern="0" spc="-30" dirty="0">
                <a:solidFill>
                  <a:srgbClr val="000000"/>
                </a:solidFill>
                <a:effectLst/>
                <a:latin typeface="+mn-ea"/>
              </a:rPr>
              <a:t>의 연차휴가</a:t>
            </a:r>
            <a:r>
              <a:rPr lang="en-US" altLang="ko-KR" sz="1400" b="1" kern="0" spc="-30" dirty="0">
                <a:solidFill>
                  <a:srgbClr val="000000"/>
                </a:solidFill>
                <a:effectLst/>
                <a:latin typeface="+mn-ea"/>
              </a:rPr>
              <a:t>‧</a:t>
            </a:r>
            <a:r>
              <a:rPr lang="ko-KR" altLang="en-US" sz="1400" b="1" kern="0" spc="-30" dirty="0">
                <a:solidFill>
                  <a:srgbClr val="000000"/>
                </a:solidFill>
                <a:effectLst/>
                <a:latin typeface="+mn-ea"/>
              </a:rPr>
              <a:t>가산</a:t>
            </a: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휴가에 대한 미사용 수당 청구 불가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fontAlgn="base">
              <a:lnSpc>
                <a:spcPct val="150000"/>
              </a:lnSpc>
            </a:pPr>
            <a:endParaRPr lang="ko-KR" altLang="en-US" dirty="0"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xmlns="" id="{86AFD2BB-1121-4B2E-80B0-5E185B758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291372"/>
              </p:ext>
            </p:extLst>
          </p:nvPr>
        </p:nvGraphicFramePr>
        <p:xfrm>
          <a:off x="700523" y="480238"/>
          <a:ext cx="5471677" cy="861646"/>
        </p:xfrm>
        <a:graphic>
          <a:graphicData uri="http://schemas.openxmlformats.org/drawingml/2006/table">
            <a:tbl>
              <a:tblPr/>
              <a:tblGrid>
                <a:gridCol w="474914">
                  <a:extLst>
                    <a:ext uri="{9D8B030D-6E8A-4147-A177-3AD203B41FA5}">
                      <a16:colId xmlns:a16="http://schemas.microsoft.com/office/drawing/2014/main" xmlns="" val="2357311334"/>
                    </a:ext>
                  </a:extLst>
                </a:gridCol>
                <a:gridCol w="4996763">
                  <a:extLst>
                    <a:ext uri="{9D8B030D-6E8A-4147-A177-3AD203B41FA5}">
                      <a16:colId xmlns:a16="http://schemas.microsoft.com/office/drawing/2014/main" xmlns="" val="4148460855"/>
                    </a:ext>
                  </a:extLst>
                </a:gridCol>
              </a:tblGrid>
              <a:tr h="86164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Q</a:t>
                      </a:r>
                      <a:endParaRPr lang="en-US" sz="1800" kern="0" spc="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34" marR="18034" marT="18034" marB="539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9060" marR="0" indent="-9906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5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이번 행정해석 변경의 주요 내용은</a:t>
                      </a:r>
                      <a:r>
                        <a:rPr lang="en-US" altLang="ko-KR" sz="1800" b="1" kern="0" spc="5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?</a:t>
                      </a:r>
                      <a:endParaRPr lang="ko-KR" altLang="en-US" sz="1800" b="1" kern="0" spc="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58004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022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61860" y="157097"/>
            <a:ext cx="8300786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fontAlgn="base" latinLnBrk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b="1" kern="0" spc="0" dirty="0">
                <a:solidFill>
                  <a:srgbClr val="FF0000"/>
                </a:solidFill>
                <a:effectLst/>
                <a:latin typeface="+mn-ea"/>
              </a:rPr>
              <a:t>관련 근로기준법</a:t>
            </a:r>
            <a:r>
              <a:rPr lang="ko-KR" altLang="en-US" sz="1600" kern="0" spc="0" dirty="0">
                <a:solidFill>
                  <a:srgbClr val="FF0000"/>
                </a:solidFill>
                <a:effectLst/>
                <a:latin typeface="+mn-ea"/>
              </a:rPr>
              <a:t> 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b="1" kern="0" spc="0" dirty="0">
                <a:solidFill>
                  <a:srgbClr val="000000"/>
                </a:solidFill>
                <a:effectLst/>
                <a:latin typeface="+mn-ea"/>
              </a:rPr>
              <a:t>제</a:t>
            </a:r>
            <a:r>
              <a:rPr lang="en-US" altLang="ko-KR" sz="1200" b="1" kern="0" spc="0" dirty="0">
                <a:solidFill>
                  <a:srgbClr val="000000"/>
                </a:solidFill>
                <a:effectLst/>
                <a:latin typeface="+mn-ea"/>
              </a:rPr>
              <a:t>60</a:t>
            </a:r>
            <a:r>
              <a:rPr lang="ko-KR" altLang="en-US" sz="1200" b="1" kern="0" spc="0" dirty="0">
                <a:solidFill>
                  <a:srgbClr val="000000"/>
                </a:solidFill>
                <a:effectLst/>
                <a:latin typeface="+mn-ea"/>
              </a:rPr>
              <a:t>조</a:t>
            </a:r>
            <a:r>
              <a:rPr lang="en-US" altLang="ko-KR" sz="1200" b="1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200" b="1" kern="0" spc="0" dirty="0">
                <a:solidFill>
                  <a:srgbClr val="000000"/>
                </a:solidFill>
                <a:effectLst/>
                <a:latin typeface="+mn-ea"/>
              </a:rPr>
              <a:t>연차 유급휴가</a:t>
            </a:r>
            <a:r>
              <a:rPr lang="en-US" altLang="ko-KR" sz="1200" b="1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 ① 사용자는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년간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80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퍼센트 이상 </a:t>
            </a:r>
            <a:r>
              <a:rPr lang="ko-KR" altLang="en-US" sz="1200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출근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한 근로자에게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15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일의 유급휴가를 주어야 한다</a:t>
            </a:r>
            <a:endParaRPr lang="en-US" altLang="ko-KR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② 사용자는 계속하여 근로한 기간이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년 미만인 근로자 또는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년간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80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퍼센트 미만 출근한 근로자에게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개월 개근 시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일의 유급휴가를 주어야 한다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.  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③ 삭제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&lt;2017. 11. 28.&gt;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④ 사용자는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3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년 이상 계속하여 근로한 근로자에게는 제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항에 따른 휴가에 최초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년을 초과하는 계속 근로 연수 매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2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년에 대하여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일을 가산한 유급휴가를 주어야 한다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이 경우 가산휴가를 포함한 총 휴가 일수는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25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일을 한도로 한다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⑤ 사용자는 제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항부터 제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4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항까지의 규정에 따른 휴가를 근로자가 청구한 시기에 주어야 하고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그 기간에 대하여는 취업규칙 등에서 정하는 통상임금 또는 평균임금을 지급하여야 한다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다만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근로자가 청구한 시기에 휴가를 주는 것이 사업 운영에 막대한 지장이 있는 경우에는 그 시기를 변경할 수 있다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⑥ 제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항 및 제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2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항을 적용하는 경우 다음 각 호의 어느 하나에 해당하는 기간은 </a:t>
            </a:r>
            <a:r>
              <a:rPr lang="ko-KR" altLang="en-US" sz="1200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출근한 것으로 본다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. &lt;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개정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2012. 2. 1., 2017. 11. 28.&gt;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1. </a:t>
            </a:r>
            <a:r>
              <a:rPr lang="ko-KR" altLang="en-US" sz="12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근로자가 업무상의 부상 또는 질병으로 휴업한 기간</a:t>
            </a:r>
            <a:endParaRPr lang="ko-KR" altLang="en-US" sz="1200" b="1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2. </a:t>
            </a:r>
            <a:r>
              <a:rPr lang="ko-KR" altLang="en-US" sz="12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임신 중의 여성이 제</a:t>
            </a:r>
            <a:r>
              <a:rPr lang="en-US" altLang="ko-KR" sz="12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74</a:t>
            </a:r>
            <a:r>
              <a:rPr lang="ko-KR" altLang="en-US" sz="12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조제</a:t>
            </a:r>
            <a:r>
              <a:rPr lang="en-US" altLang="ko-KR" sz="12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1</a:t>
            </a:r>
            <a:r>
              <a:rPr lang="ko-KR" altLang="en-US" sz="12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항부터 제</a:t>
            </a:r>
            <a:r>
              <a:rPr lang="en-US" altLang="ko-KR" sz="12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3</a:t>
            </a:r>
            <a:r>
              <a:rPr lang="ko-KR" altLang="en-US" sz="12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항까지의 규정에 따른 휴가로 휴업한 기간</a:t>
            </a:r>
            <a:endParaRPr lang="ko-KR" altLang="en-US" sz="1200" b="1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3. </a:t>
            </a:r>
            <a:r>
              <a:rPr lang="ko-KR" altLang="en-US" sz="12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「남녀고용평등과 </a:t>
            </a:r>
            <a:r>
              <a:rPr lang="ko-KR" altLang="en-US" sz="1200" b="1" u="sng" kern="0" spc="0" dirty="0" err="1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일ㆍ가정</a:t>
            </a:r>
            <a:r>
              <a:rPr lang="ko-KR" altLang="en-US" sz="12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 양립 지원에 관한 법률」 제</a:t>
            </a:r>
            <a:r>
              <a:rPr lang="en-US" altLang="ko-KR" sz="12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19</a:t>
            </a:r>
            <a:r>
              <a:rPr lang="ko-KR" altLang="en-US" sz="12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조제</a:t>
            </a:r>
            <a:r>
              <a:rPr lang="en-US" altLang="ko-KR" sz="12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1</a:t>
            </a:r>
            <a:r>
              <a:rPr lang="ko-KR" altLang="en-US" sz="12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항에 따른 육아휴직으로 휴업한 기간</a:t>
            </a:r>
            <a:endParaRPr lang="ko-KR" altLang="en-US" sz="1200" b="1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⑦ 제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ko-KR" altLang="en-US" sz="1200" kern="0" spc="0" dirty="0" err="1">
                <a:solidFill>
                  <a:srgbClr val="000000"/>
                </a:solidFill>
                <a:effectLst/>
                <a:latin typeface="+mn-ea"/>
              </a:rPr>
              <a:t>항ㆍ제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2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항 및 제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4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항에 따른 휴가는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년간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계속하여 근로한 기간이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년 미만인 근로자의 제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2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항에 따른 유급휴가는 최초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년의 근로가 끝날 때까지의 기간을 말한다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)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행사하지 아니하면 소멸된다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다만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사용자의 귀책사유로 사용하지 못한 경우에는 그러하지 아니하다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. &lt;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개정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2020. 3. 31.&gt;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342900" indent="-342900" fontAlgn="base">
              <a:lnSpc>
                <a:spcPct val="150000"/>
              </a:lnSpc>
              <a:buFontTx/>
              <a:buChar char="-"/>
            </a:pPr>
            <a:endParaRPr lang="ko-KR" altLang="en-US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48293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66517" y="412074"/>
            <a:ext cx="8020279" cy="659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b="1" kern="0" spc="0" dirty="0">
                <a:solidFill>
                  <a:srgbClr val="FF0000"/>
                </a:solidFill>
                <a:effectLst/>
                <a:latin typeface="+mn-ea"/>
              </a:rPr>
              <a:t>근무기간에 따른 연차 발생 산정 사례</a:t>
            </a:r>
            <a:endParaRPr lang="ko-KR" altLang="en-US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400" b="1" kern="0" spc="0" dirty="0">
              <a:solidFill>
                <a:srgbClr val="0000FF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b="1" kern="0" spc="0" dirty="0">
                <a:solidFill>
                  <a:srgbClr val="0000FF"/>
                </a:solidFill>
                <a:effectLst/>
                <a:latin typeface="+mn-ea"/>
              </a:rPr>
              <a:t>입사 후 근속기간이 </a:t>
            </a:r>
            <a:r>
              <a:rPr lang="en-US" altLang="ko-KR" sz="1400" b="1" kern="0" spc="0" dirty="0">
                <a:solidFill>
                  <a:srgbClr val="0000FF"/>
                </a:solidFill>
                <a:effectLst/>
                <a:latin typeface="+mn-ea"/>
              </a:rPr>
              <a:t>1</a:t>
            </a:r>
            <a:r>
              <a:rPr lang="ko-KR" altLang="en-US" sz="1400" b="1" kern="0" spc="0" dirty="0">
                <a:solidFill>
                  <a:srgbClr val="0000FF"/>
                </a:solidFill>
                <a:effectLst/>
                <a:latin typeface="+mn-ea"/>
              </a:rPr>
              <a:t>년 미만 근무자</a:t>
            </a:r>
            <a:endParaRPr lang="en-US" altLang="ko-KR" sz="1200" b="1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b="1" kern="0" spc="0" dirty="0">
                <a:solidFill>
                  <a:srgbClr val="000000"/>
                </a:solidFill>
                <a:effectLst/>
                <a:latin typeface="+mn-ea"/>
              </a:rPr>
              <a:t>매월 </a:t>
            </a:r>
            <a:r>
              <a:rPr lang="ko-KR" altLang="en-US" sz="1200" b="1" kern="0" spc="0" dirty="0" err="1">
                <a:solidFill>
                  <a:srgbClr val="000000"/>
                </a:solidFill>
                <a:effectLst/>
                <a:latin typeface="+mn-ea"/>
              </a:rPr>
              <a:t>개근시</a:t>
            </a:r>
            <a:endParaRPr lang="en-US" altLang="ko-KR" sz="1200" b="1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000000"/>
              </a:solidFill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000000"/>
              </a:solidFill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1200" b="1" kern="0" spc="0" dirty="0">
                <a:solidFill>
                  <a:srgbClr val="000000"/>
                </a:solidFill>
                <a:effectLst/>
                <a:latin typeface="+mn-ea"/>
              </a:rPr>
              <a:t>결근이 있을 경우 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000000"/>
              </a:solidFill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000000"/>
              </a:solidFill>
              <a:latin typeface="+mn-ea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6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※ </a:t>
            </a:r>
            <a:r>
              <a:rPr lang="ko-KR" altLang="en-US" sz="16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매월 </a:t>
            </a:r>
            <a:r>
              <a:rPr lang="ko-KR" altLang="en-US" sz="1600" b="1" u="sng" kern="0" spc="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개근시</a:t>
            </a:r>
            <a:r>
              <a:rPr lang="ko-KR" altLang="en-US" sz="16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 연차 </a:t>
            </a:r>
            <a:r>
              <a:rPr lang="en-US" altLang="ko-KR" sz="16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1</a:t>
            </a:r>
            <a:r>
              <a:rPr lang="ko-KR" altLang="en-US" sz="16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개가 발생되기 위해서는 </a:t>
            </a:r>
            <a:r>
              <a:rPr lang="en-US" altLang="ko-KR" sz="16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1</a:t>
            </a:r>
            <a:r>
              <a:rPr lang="ko-KR" altLang="en-US" sz="16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개월 </a:t>
            </a:r>
            <a:r>
              <a:rPr lang="en-US" altLang="ko-KR" sz="16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+ 1</a:t>
            </a:r>
            <a:r>
              <a:rPr lang="ko-KR" altLang="en-US" sz="16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</a:rPr>
              <a:t>일 이상 근무가 되어야 함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한컴바탕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xmlns="" id="{451FA4E7-B6B3-494E-89A2-09C3444451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54810"/>
              </p:ext>
            </p:extLst>
          </p:nvPr>
        </p:nvGraphicFramePr>
        <p:xfrm>
          <a:off x="713027" y="1987062"/>
          <a:ext cx="7763604" cy="1207445"/>
        </p:xfrm>
        <a:graphic>
          <a:graphicData uri="http://schemas.openxmlformats.org/drawingml/2006/table">
            <a:tbl>
              <a:tblPr/>
              <a:tblGrid>
                <a:gridCol w="1158012">
                  <a:extLst>
                    <a:ext uri="{9D8B030D-6E8A-4147-A177-3AD203B41FA5}">
                      <a16:colId xmlns:a16="http://schemas.microsoft.com/office/drawing/2014/main" xmlns="" val="416809556"/>
                    </a:ext>
                  </a:extLst>
                </a:gridCol>
                <a:gridCol w="550466">
                  <a:extLst>
                    <a:ext uri="{9D8B030D-6E8A-4147-A177-3AD203B41FA5}">
                      <a16:colId xmlns:a16="http://schemas.microsoft.com/office/drawing/2014/main" xmlns="" val="231003020"/>
                    </a:ext>
                  </a:extLst>
                </a:gridCol>
                <a:gridCol w="550466">
                  <a:extLst>
                    <a:ext uri="{9D8B030D-6E8A-4147-A177-3AD203B41FA5}">
                      <a16:colId xmlns:a16="http://schemas.microsoft.com/office/drawing/2014/main" xmlns="" val="1759966331"/>
                    </a:ext>
                  </a:extLst>
                </a:gridCol>
                <a:gridCol w="550466">
                  <a:extLst>
                    <a:ext uri="{9D8B030D-6E8A-4147-A177-3AD203B41FA5}">
                      <a16:colId xmlns:a16="http://schemas.microsoft.com/office/drawing/2014/main" xmlns="" val="2943926942"/>
                    </a:ext>
                  </a:extLst>
                </a:gridCol>
                <a:gridCol w="550466">
                  <a:extLst>
                    <a:ext uri="{9D8B030D-6E8A-4147-A177-3AD203B41FA5}">
                      <a16:colId xmlns:a16="http://schemas.microsoft.com/office/drawing/2014/main" xmlns="" val="4132946763"/>
                    </a:ext>
                  </a:extLst>
                </a:gridCol>
                <a:gridCol w="550466">
                  <a:extLst>
                    <a:ext uri="{9D8B030D-6E8A-4147-A177-3AD203B41FA5}">
                      <a16:colId xmlns:a16="http://schemas.microsoft.com/office/drawing/2014/main" xmlns="" val="4073522105"/>
                    </a:ext>
                  </a:extLst>
                </a:gridCol>
                <a:gridCol w="550466">
                  <a:extLst>
                    <a:ext uri="{9D8B030D-6E8A-4147-A177-3AD203B41FA5}">
                      <a16:colId xmlns:a16="http://schemas.microsoft.com/office/drawing/2014/main" xmlns="" val="2765471905"/>
                    </a:ext>
                  </a:extLst>
                </a:gridCol>
                <a:gridCol w="550466">
                  <a:extLst>
                    <a:ext uri="{9D8B030D-6E8A-4147-A177-3AD203B41FA5}">
                      <a16:colId xmlns:a16="http://schemas.microsoft.com/office/drawing/2014/main" xmlns="" val="2655231206"/>
                    </a:ext>
                  </a:extLst>
                </a:gridCol>
                <a:gridCol w="550466">
                  <a:extLst>
                    <a:ext uri="{9D8B030D-6E8A-4147-A177-3AD203B41FA5}">
                      <a16:colId xmlns:a16="http://schemas.microsoft.com/office/drawing/2014/main" xmlns="" val="1406004545"/>
                    </a:ext>
                  </a:extLst>
                </a:gridCol>
                <a:gridCol w="550466">
                  <a:extLst>
                    <a:ext uri="{9D8B030D-6E8A-4147-A177-3AD203B41FA5}">
                      <a16:colId xmlns:a16="http://schemas.microsoft.com/office/drawing/2014/main" xmlns="" val="3999658410"/>
                    </a:ext>
                  </a:extLst>
                </a:gridCol>
                <a:gridCol w="550466">
                  <a:extLst>
                    <a:ext uri="{9D8B030D-6E8A-4147-A177-3AD203B41FA5}">
                      <a16:colId xmlns:a16="http://schemas.microsoft.com/office/drawing/2014/main" xmlns="" val="3721974283"/>
                    </a:ext>
                  </a:extLst>
                </a:gridCol>
                <a:gridCol w="550466">
                  <a:extLst>
                    <a:ext uri="{9D8B030D-6E8A-4147-A177-3AD203B41FA5}">
                      <a16:colId xmlns:a16="http://schemas.microsoft.com/office/drawing/2014/main" xmlns="" val="1512065118"/>
                    </a:ext>
                  </a:extLst>
                </a:gridCol>
                <a:gridCol w="550466">
                  <a:extLst>
                    <a:ext uri="{9D8B030D-6E8A-4147-A177-3AD203B41FA5}">
                      <a16:colId xmlns:a16="http://schemas.microsoft.com/office/drawing/2014/main" xmlns="" val="1138294307"/>
                    </a:ext>
                  </a:extLst>
                </a:gridCol>
              </a:tblGrid>
              <a:tr h="36896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6172914"/>
                  </a:ext>
                </a:extLst>
              </a:tr>
              <a:tr h="22738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개근 여부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개근 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94113016"/>
                  </a:ext>
                </a:extLst>
              </a:tr>
              <a:tr h="22738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연차휴가발생일수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 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6667216"/>
                  </a:ext>
                </a:extLst>
              </a:tr>
              <a:tr h="25758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누계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kern="0" spc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000" kern="0" spc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000" kern="0" spc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000" kern="0" spc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000" kern="0" spc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lang="ko-KR" altLang="en-US" sz="10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  <a:r>
                        <a:rPr lang="ko-KR" altLang="en-US" sz="10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r>
                        <a:rPr lang="ko-KR" altLang="en-US" sz="10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일 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  <a:r>
                        <a:rPr lang="ko-KR" altLang="en-US" sz="10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10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11</a:t>
                      </a:r>
                      <a:r>
                        <a:rPr lang="ko-KR" altLang="en-US" sz="10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9748362"/>
                  </a:ext>
                </a:extLst>
              </a:tr>
            </a:tbl>
          </a:graphicData>
        </a:graphic>
      </p:graphicFrame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xmlns="" id="{96CB16FE-7EEB-400F-B2DB-5C89CA4FA0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085775"/>
              </p:ext>
            </p:extLst>
          </p:nvPr>
        </p:nvGraphicFramePr>
        <p:xfrm>
          <a:off x="685798" y="4064000"/>
          <a:ext cx="7772404" cy="1321255"/>
        </p:xfrm>
        <a:graphic>
          <a:graphicData uri="http://schemas.openxmlformats.org/drawingml/2006/table">
            <a:tbl>
              <a:tblPr/>
              <a:tblGrid>
                <a:gridCol w="1159324">
                  <a:extLst>
                    <a:ext uri="{9D8B030D-6E8A-4147-A177-3AD203B41FA5}">
                      <a16:colId xmlns:a16="http://schemas.microsoft.com/office/drawing/2014/main" xmlns="" val="1761663341"/>
                    </a:ext>
                  </a:extLst>
                </a:gridCol>
                <a:gridCol w="551090">
                  <a:extLst>
                    <a:ext uri="{9D8B030D-6E8A-4147-A177-3AD203B41FA5}">
                      <a16:colId xmlns:a16="http://schemas.microsoft.com/office/drawing/2014/main" xmlns="" val="1871079083"/>
                    </a:ext>
                  </a:extLst>
                </a:gridCol>
                <a:gridCol w="551090">
                  <a:extLst>
                    <a:ext uri="{9D8B030D-6E8A-4147-A177-3AD203B41FA5}">
                      <a16:colId xmlns:a16="http://schemas.microsoft.com/office/drawing/2014/main" xmlns="" val="1463642447"/>
                    </a:ext>
                  </a:extLst>
                </a:gridCol>
                <a:gridCol w="551090">
                  <a:extLst>
                    <a:ext uri="{9D8B030D-6E8A-4147-A177-3AD203B41FA5}">
                      <a16:colId xmlns:a16="http://schemas.microsoft.com/office/drawing/2014/main" xmlns="" val="1930930014"/>
                    </a:ext>
                  </a:extLst>
                </a:gridCol>
                <a:gridCol w="551090">
                  <a:extLst>
                    <a:ext uri="{9D8B030D-6E8A-4147-A177-3AD203B41FA5}">
                      <a16:colId xmlns:a16="http://schemas.microsoft.com/office/drawing/2014/main" xmlns="" val="1816684177"/>
                    </a:ext>
                  </a:extLst>
                </a:gridCol>
                <a:gridCol w="551090">
                  <a:extLst>
                    <a:ext uri="{9D8B030D-6E8A-4147-A177-3AD203B41FA5}">
                      <a16:colId xmlns:a16="http://schemas.microsoft.com/office/drawing/2014/main" xmlns="" val="3584948398"/>
                    </a:ext>
                  </a:extLst>
                </a:gridCol>
                <a:gridCol w="551090">
                  <a:extLst>
                    <a:ext uri="{9D8B030D-6E8A-4147-A177-3AD203B41FA5}">
                      <a16:colId xmlns:a16="http://schemas.microsoft.com/office/drawing/2014/main" xmlns="" val="2884896550"/>
                    </a:ext>
                  </a:extLst>
                </a:gridCol>
                <a:gridCol w="551090">
                  <a:extLst>
                    <a:ext uri="{9D8B030D-6E8A-4147-A177-3AD203B41FA5}">
                      <a16:colId xmlns:a16="http://schemas.microsoft.com/office/drawing/2014/main" xmlns="" val="3204055630"/>
                    </a:ext>
                  </a:extLst>
                </a:gridCol>
                <a:gridCol w="551090">
                  <a:extLst>
                    <a:ext uri="{9D8B030D-6E8A-4147-A177-3AD203B41FA5}">
                      <a16:colId xmlns:a16="http://schemas.microsoft.com/office/drawing/2014/main" xmlns="" val="2309085218"/>
                    </a:ext>
                  </a:extLst>
                </a:gridCol>
                <a:gridCol w="551090">
                  <a:extLst>
                    <a:ext uri="{9D8B030D-6E8A-4147-A177-3AD203B41FA5}">
                      <a16:colId xmlns:a16="http://schemas.microsoft.com/office/drawing/2014/main" xmlns="" val="690712495"/>
                    </a:ext>
                  </a:extLst>
                </a:gridCol>
                <a:gridCol w="551090">
                  <a:extLst>
                    <a:ext uri="{9D8B030D-6E8A-4147-A177-3AD203B41FA5}">
                      <a16:colId xmlns:a16="http://schemas.microsoft.com/office/drawing/2014/main" xmlns="" val="3840145311"/>
                    </a:ext>
                  </a:extLst>
                </a:gridCol>
                <a:gridCol w="551090">
                  <a:extLst>
                    <a:ext uri="{9D8B030D-6E8A-4147-A177-3AD203B41FA5}">
                      <a16:colId xmlns:a16="http://schemas.microsoft.com/office/drawing/2014/main" xmlns="" val="2177967918"/>
                    </a:ext>
                  </a:extLst>
                </a:gridCol>
                <a:gridCol w="551090">
                  <a:extLst>
                    <a:ext uri="{9D8B030D-6E8A-4147-A177-3AD203B41FA5}">
                      <a16:colId xmlns:a16="http://schemas.microsoft.com/office/drawing/2014/main" xmlns="" val="2879991750"/>
                    </a:ext>
                  </a:extLst>
                </a:gridCol>
              </a:tblGrid>
              <a:tr h="40799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38033670"/>
                  </a:ext>
                </a:extLst>
              </a:tr>
              <a:tr h="30519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개근여부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결근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결근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개근 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1130379"/>
                  </a:ext>
                </a:extLst>
              </a:tr>
              <a:tr h="32858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연차휴가발생일수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2487921"/>
                  </a:ext>
                </a:extLst>
              </a:tr>
              <a:tr h="24855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누계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kern="0" spc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kern="0" spc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000" kern="0" spc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0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000" kern="0" spc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000" kern="0" spc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000" kern="0" spc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lang="ko-KR" altLang="en-US" sz="1000" kern="0" spc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일 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  <a:r>
                        <a:rPr lang="ko-KR" altLang="en-US" sz="1000" kern="0" spc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r>
                        <a:rPr lang="ko-KR" altLang="en-US" sz="10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  <a:r>
                        <a:rPr lang="ko-KR" altLang="en-US" sz="10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</a:p>
                  </a:txBody>
                  <a:tcPr marL="64477" marR="64477" marT="17826" marB="178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28637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5529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균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균형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균형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6445</Words>
  <Application>Microsoft Office PowerPoint</Application>
  <PresentationFormat>화면 슬라이드 쇼(4:3)</PresentationFormat>
  <Paragraphs>730</Paragraphs>
  <Slides>50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50</vt:i4>
      </vt:variant>
    </vt:vector>
  </HeadingPairs>
  <TitlesOfParts>
    <vt:vector size="64" baseType="lpstr">
      <vt:lpstr>굴림</vt:lpstr>
      <vt:lpstr>Arial</vt:lpstr>
      <vt:lpstr>한컴바탕</vt:lpstr>
      <vt:lpstr>Franklin Gothic Book</vt:lpstr>
      <vt:lpstr>맑은 고딕</vt:lpstr>
      <vt:lpstr>Perpetua</vt:lpstr>
      <vt:lpstr>함초롬돋움</vt:lpstr>
      <vt:lpstr>나눔바른고딕</vt:lpstr>
      <vt:lpstr>Wingdings 2</vt:lpstr>
      <vt:lpstr>나눔고딕</vt:lpstr>
      <vt:lpstr>바탕</vt:lpstr>
      <vt:lpstr>나눔고딕 ExtraBold</vt:lpstr>
      <vt:lpstr>함초롬바탕</vt:lpstr>
      <vt:lpstr>균형</vt:lpstr>
      <vt:lpstr>                 법 개정에 따른     어린이집 인사노무의 적용과 실제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YangJihoon</dc:creator>
  <cp:lastModifiedBy>user</cp:lastModifiedBy>
  <cp:revision>380</cp:revision>
  <dcterms:created xsi:type="dcterms:W3CDTF">2016-08-13T13:31:57Z</dcterms:created>
  <dcterms:modified xsi:type="dcterms:W3CDTF">2022-01-03T00:12:36Z</dcterms:modified>
</cp:coreProperties>
</file>